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74" r:id="rId4"/>
    <p:sldId id="276" r:id="rId5"/>
    <p:sldId id="260" r:id="rId6"/>
    <p:sldId id="261" r:id="rId7"/>
    <p:sldId id="262" r:id="rId8"/>
    <p:sldId id="264" r:id="rId9"/>
    <p:sldId id="266" r:id="rId10"/>
    <p:sldId id="270" r:id="rId11"/>
    <p:sldId id="267" r:id="rId12"/>
    <p:sldId id="268" r:id="rId13"/>
    <p:sldId id="258" r:id="rId14"/>
    <p:sldId id="269" r:id="rId15"/>
    <p:sldId id="271" r:id="rId16"/>
    <p:sldId id="272" r:id="rId17"/>
    <p:sldId id="273" r:id="rId18"/>
    <p:sldId id="263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34.wmf"/><Relationship Id="rId7" Type="http://schemas.openxmlformats.org/officeDocument/2006/relationships/image" Target="../media/image45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65816-8CFD-4944-92B5-95537CF90D1F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C1529-6F1A-4276-B119-19A988B34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C1529-6F1A-4276-B119-19A988B3411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C1529-6F1A-4276-B119-19A988B3411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C1529-6F1A-4276-B119-19A988B3411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AC9D-2B38-4403-B624-E79F687CDF8A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328-F4EB-4E91-9B7F-FE75E434265B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869A-9502-427C-AAFB-39083B7D3E6E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14DE-350E-4EC2-8724-B6C6E91063F4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0359-AC70-4EE4-8B9D-3AFD50AB721E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0C47-B621-416D-B915-D3192D7BB798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41A0-BD22-45C5-A16C-F8583FF198AA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807-C211-403D-8347-FDF78EB3BF5F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463F-6B77-4916-AEAC-CED3DF0E9170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5462-553F-4626-BFB6-FF747CD88191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A3B-D7C0-47A8-9407-98CE6B9BBCB9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A58CB-9B23-49AC-A9C4-BC22582F6550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69F50-C72B-40A9-A018-B514FD7A3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1428736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+mn-lt"/>
              </a:rPr>
              <a:t>Case Study Tutorial</a:t>
            </a:r>
            <a:br>
              <a:rPr lang="en-US" sz="3000" dirty="0" smtClean="0">
                <a:latin typeface="+mn-lt"/>
              </a:rPr>
            </a:br>
            <a:r>
              <a:rPr lang="en-US" sz="3000" dirty="0" smtClean="0">
                <a:latin typeface="+mn-lt"/>
              </a:rPr>
              <a:t>Wetting and </a:t>
            </a:r>
            <a:r>
              <a:rPr lang="en-US" sz="3000" dirty="0" smtClean="0">
                <a:latin typeface="+mn-lt"/>
              </a:rPr>
              <a:t>Non-Wetting</a:t>
            </a:r>
            <a:endParaRPr lang="en-US" sz="3000" dirty="0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2643174" y="3357562"/>
            <a:ext cx="3929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r>
              <a:rPr kumimoji="0" lang="en-US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Basics of Wetting</a:t>
            </a:r>
            <a:endParaRPr kumimoji="0" lang="en-US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0482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42976" y="2357430"/>
          <a:ext cx="7110412" cy="3854450"/>
        </p:xfrm>
        <a:graphic>
          <a:graphicData uri="http://schemas.openxmlformats.org/presentationml/2006/ole">
            <p:oleObj spid="_x0000_s20482" name="Presentation" r:id="rId3" imgW="3054256" imgH="1697744" progId="PowerPoint.Show.8">
              <p:embed/>
            </p:oleObj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00232" y="500042"/>
            <a:ext cx="5143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 err="1">
                <a:cs typeface="Times New Roman" pitchFamily="18" charset="0"/>
              </a:rPr>
              <a:t>Topometric</a:t>
            </a:r>
            <a:r>
              <a:rPr lang="en-GB" sz="2400" dirty="0">
                <a:cs typeface="Times New Roman" pitchFamily="18" charset="0"/>
              </a:rPr>
              <a:t> characterisation parameters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43174" y="1285860"/>
            <a:ext cx="39851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dirty="0" smtClean="0"/>
              <a:t>according to DIN EN ISO</a:t>
            </a:r>
          </a:p>
          <a:p>
            <a:pPr algn="ctr"/>
            <a:r>
              <a:rPr lang="de-DE" sz="2400" dirty="0" smtClean="0"/>
              <a:t>flatness, waveness, roughness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500042"/>
            <a:ext cx="360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Morphologic </a:t>
            </a:r>
            <a:r>
              <a:rPr lang="en-US" sz="2400" dirty="0" smtClean="0">
                <a:latin typeface="+mj-lt"/>
              </a:rPr>
              <a:t>heterogeneity</a:t>
            </a:r>
            <a:endParaRPr lang="en-US" sz="24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71472" y="3000372"/>
            <a:ext cx="3662362" cy="1552575"/>
            <a:chOff x="571472" y="2767011"/>
            <a:chExt cx="3662362" cy="1552575"/>
          </a:xfrm>
        </p:grpSpPr>
        <p:pic>
          <p:nvPicPr>
            <p:cNvPr id="22" name="Picture 54" descr="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8859" y="2767011"/>
              <a:ext cx="1704975" cy="1152525"/>
            </a:xfrm>
            <a:prstGeom prst="rect">
              <a:avLst/>
            </a:prstGeom>
            <a:noFill/>
          </p:spPr>
        </p:pic>
        <p:sp>
          <p:nvSpPr>
            <p:cNvPr id="23" name="Text Box 61"/>
            <p:cNvSpPr txBox="1">
              <a:spLocks noChangeArrowheads="1"/>
            </p:cNvSpPr>
            <p:nvPr/>
          </p:nvSpPr>
          <p:spPr bwMode="auto">
            <a:xfrm>
              <a:off x="571472" y="3000372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2400" dirty="0"/>
                <a:t>Cassie-Baxter</a:t>
              </a:r>
            </a:p>
          </p:txBody>
        </p:sp>
        <p:graphicFrame>
          <p:nvGraphicFramePr>
            <p:cNvPr id="24" name="Object 65"/>
            <p:cNvGraphicFramePr>
              <a:graphicFrameLocks noChangeAspect="1"/>
            </p:cNvGraphicFramePr>
            <p:nvPr/>
          </p:nvGraphicFramePr>
          <p:xfrm>
            <a:off x="631797" y="3976686"/>
            <a:ext cx="2871787" cy="342900"/>
          </p:xfrm>
          <a:graphic>
            <a:graphicData uri="http://schemas.openxmlformats.org/presentationml/2006/ole">
              <p:oleObj spid="_x0000_s18434" r:id="rId4" imgW="1993900" imgH="241300" progId="Equation.3">
                <p:embed/>
              </p:oleObj>
            </a:graphicData>
          </a:graphic>
        </p:graphicFrame>
      </p:grp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857752" y="1785926"/>
          <a:ext cx="4053628" cy="3714776"/>
        </p:xfrm>
        <a:graphic>
          <a:graphicData uri="http://schemas.openxmlformats.org/presentationml/2006/ole">
            <p:oleObj spid="_x0000_s18437" name="Microsoft Drawing 1.01" r:id="rId5" imgW="3289320" imgH="2917800" progId="">
              <p:embed/>
            </p:oleObj>
          </a:graphicData>
        </a:graphic>
      </p:graphicFrame>
      <p:sp>
        <p:nvSpPr>
          <p:cNvPr id="33" name="Text Box 74"/>
          <p:cNvSpPr txBox="1">
            <a:spLocks noChangeArrowheads="1"/>
          </p:cNvSpPr>
          <p:nvPr/>
        </p:nvSpPr>
        <p:spPr bwMode="auto">
          <a:xfrm>
            <a:off x="785786" y="6357958"/>
            <a:ext cx="8013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cs typeface="Times New Roman" pitchFamily="18" charset="0"/>
              </a:rPr>
              <a:t>Johnson &amp; </a:t>
            </a:r>
            <a:r>
              <a:rPr lang="en-GB" sz="2400" dirty="0" err="1">
                <a:cs typeface="Times New Roman" pitchFamily="18" charset="0"/>
              </a:rPr>
              <a:t>Dettre</a:t>
            </a:r>
            <a:r>
              <a:rPr lang="en-GB" sz="2400" dirty="0">
                <a:cs typeface="Times New Roman" pitchFamily="18" charset="0"/>
              </a:rPr>
              <a:t> in “</a:t>
            </a:r>
            <a:r>
              <a:rPr lang="en-GB" sz="2400" dirty="0" err="1">
                <a:cs typeface="Times New Roman" pitchFamily="18" charset="0"/>
              </a:rPr>
              <a:t>Wettability</a:t>
            </a:r>
            <a:r>
              <a:rPr lang="en-GB" sz="2400" dirty="0">
                <a:cs typeface="Times New Roman" pitchFamily="18" charset="0"/>
              </a:rPr>
              <a:t>”, Ed. by John C. Berg, 1993</a:t>
            </a:r>
            <a:r>
              <a:rPr lang="en-GB" sz="2400" dirty="0"/>
              <a:t>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00034" y="1214422"/>
            <a:ext cx="4214842" cy="1643074"/>
            <a:chOff x="500034" y="1000108"/>
            <a:chExt cx="4214842" cy="1643074"/>
          </a:xfrm>
        </p:grpSpPr>
        <p:pic>
          <p:nvPicPr>
            <p:cNvPr id="30" name="Picture 55" descr="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16160" y="1428736"/>
              <a:ext cx="1800225" cy="733425"/>
            </a:xfrm>
            <a:prstGeom prst="rect">
              <a:avLst/>
            </a:prstGeom>
            <a:noFill/>
          </p:spPr>
        </p:pic>
        <p:sp>
          <p:nvSpPr>
            <p:cNvPr id="31" name="Text Box 62"/>
            <p:cNvSpPr txBox="1">
              <a:spLocks noChangeArrowheads="1"/>
            </p:cNvSpPr>
            <p:nvPr/>
          </p:nvSpPr>
          <p:spPr bwMode="auto">
            <a:xfrm>
              <a:off x="571472" y="1285860"/>
              <a:ext cx="12858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2400" dirty="0"/>
                <a:t>Wenzel</a:t>
              </a:r>
            </a:p>
          </p:txBody>
        </p:sp>
        <p:graphicFrame>
          <p:nvGraphicFramePr>
            <p:cNvPr id="32" name="Object 69"/>
            <p:cNvGraphicFramePr>
              <a:graphicFrameLocks noChangeAspect="1"/>
            </p:cNvGraphicFramePr>
            <p:nvPr/>
          </p:nvGraphicFramePr>
          <p:xfrm>
            <a:off x="649260" y="2166924"/>
            <a:ext cx="2051050" cy="366713"/>
          </p:xfrm>
          <a:graphic>
            <a:graphicData uri="http://schemas.openxmlformats.org/presentationml/2006/ole">
              <p:oleObj spid="_x0000_s18436" r:id="rId7" imgW="1320227" imgH="241195" progId="Equation.3">
                <p:embed/>
              </p:oleObj>
            </a:graphicData>
          </a:graphic>
        </p:graphicFrame>
        <p:sp>
          <p:nvSpPr>
            <p:cNvPr id="37" name="Rectangle 36"/>
            <p:cNvSpPr/>
            <p:nvPr/>
          </p:nvSpPr>
          <p:spPr>
            <a:xfrm>
              <a:off x="500034" y="1000108"/>
              <a:ext cx="4214842" cy="16430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500034" y="2928934"/>
            <a:ext cx="4214842" cy="164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00034" y="4643446"/>
            <a:ext cx="4214842" cy="1643074"/>
            <a:chOff x="500034" y="4429132"/>
            <a:chExt cx="4214842" cy="1643074"/>
          </a:xfrm>
        </p:grpSpPr>
        <p:grpSp>
          <p:nvGrpSpPr>
            <p:cNvPr id="42" name="Group 41"/>
            <p:cNvGrpSpPr/>
            <p:nvPr/>
          </p:nvGrpSpPr>
          <p:grpSpPr>
            <a:xfrm>
              <a:off x="571472" y="4643446"/>
              <a:ext cx="3762388" cy="1277944"/>
              <a:chOff x="571472" y="4643446"/>
              <a:chExt cx="3762388" cy="1277944"/>
            </a:xfrm>
          </p:grpSpPr>
          <p:pic>
            <p:nvPicPr>
              <p:cNvPr id="26" name="Picture 53" descr="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28860" y="4714884"/>
                <a:ext cx="1905000" cy="647700"/>
              </a:xfrm>
              <a:prstGeom prst="rect">
                <a:avLst/>
              </a:prstGeom>
              <a:noFill/>
            </p:spPr>
          </p:pic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auto">
              <a:xfrm>
                <a:off x="571472" y="4643446"/>
                <a:ext cx="171451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400" dirty="0" err="1" smtClean="0"/>
                  <a:t>Bico</a:t>
                </a:r>
                <a:r>
                  <a:rPr lang="en-GB" sz="2400" dirty="0" smtClean="0"/>
                  <a:t> et al. wicking</a:t>
                </a:r>
                <a:endParaRPr lang="en-GB" sz="2400" dirty="0"/>
              </a:p>
            </p:txBody>
          </p:sp>
          <p:graphicFrame>
            <p:nvGraphicFramePr>
              <p:cNvPr id="28" name="Object 67"/>
              <p:cNvGraphicFramePr>
                <a:graphicFrameLocks noChangeAspect="1"/>
              </p:cNvGraphicFramePr>
              <p:nvPr/>
            </p:nvGraphicFramePr>
            <p:xfrm>
              <a:off x="571472" y="5572140"/>
              <a:ext cx="2668588" cy="349250"/>
            </p:xfrm>
            <a:graphic>
              <a:graphicData uri="http://schemas.openxmlformats.org/presentationml/2006/ole">
                <p:oleObj spid="_x0000_s18435" r:id="rId9" imgW="1816100" imgH="241300" progId="Equation.3">
                  <p:embed/>
                </p:oleObj>
              </a:graphicData>
            </a:graphic>
          </p:graphicFrame>
        </p:grpSp>
        <p:sp>
          <p:nvSpPr>
            <p:cNvPr id="39" name="Rectangle 38"/>
            <p:cNvSpPr/>
            <p:nvPr/>
          </p:nvSpPr>
          <p:spPr>
            <a:xfrm>
              <a:off x="500034" y="4429132"/>
              <a:ext cx="4214842" cy="16430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28680" y="107154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Adhesion, viscous friction and contact line barriers have the same nature: van der Waals interactions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the case of:	- non-slip boundary conditions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viscous fluids	- barrier contact line motion</a:t>
            </a:r>
          </a:p>
          <a:p>
            <a:pPr lvl="1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- TPC angle hysteresis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the case of:	- free boundary slippage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ideal fluids	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barriereless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contact line motion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- no TPC hysteresis 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Model)   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7"/>
          <p:cNvGrpSpPr>
            <a:grpSpLocks/>
          </p:cNvGrpSpPr>
          <p:nvPr/>
        </p:nvGrpSpPr>
        <p:grpSpPr bwMode="auto">
          <a:xfrm>
            <a:off x="719709" y="1943402"/>
            <a:ext cx="1979612" cy="1979613"/>
            <a:chOff x="2281" y="1595"/>
            <a:chExt cx="1587" cy="1587"/>
          </a:xfrm>
        </p:grpSpPr>
        <p:pic>
          <p:nvPicPr>
            <p:cNvPr id="36" name="Picture 8" descr="APS12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1" y="1595"/>
              <a:ext cx="1587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2495" y="2690"/>
              <a:ext cx="397" cy="0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465" y="2778"/>
              <a:ext cx="70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de-DE" sz="1600" b="1">
                  <a:solidFill>
                    <a:srgbClr val="FFFF00"/>
                  </a:solidFill>
                  <a:latin typeface="Times New Roman" pitchFamily="18" charset="0"/>
                </a:rPr>
                <a:t>30 </a:t>
              </a:r>
              <a:r>
                <a:rPr lang="de-DE" sz="1600" b="1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de-DE" sz="1600" b="1">
                  <a:solidFill>
                    <a:srgbClr val="FFFF00"/>
                  </a:solidFill>
                  <a:latin typeface="Times New Roman" pitchFamily="18" charset="0"/>
                </a:rPr>
                <a:t>m</a:t>
              </a:r>
            </a:p>
          </p:txBody>
        </p:sp>
      </p:grpSp>
      <p:grpSp>
        <p:nvGrpSpPr>
          <p:cNvPr id="39" name="Group 11"/>
          <p:cNvGrpSpPr>
            <a:grpSpLocks/>
          </p:cNvGrpSpPr>
          <p:nvPr/>
        </p:nvGrpSpPr>
        <p:grpSpPr bwMode="auto">
          <a:xfrm>
            <a:off x="3291477" y="1943402"/>
            <a:ext cx="1979613" cy="1979612"/>
            <a:chOff x="3847" y="1800"/>
            <a:chExt cx="1620" cy="1620"/>
          </a:xfrm>
        </p:grpSpPr>
        <p:pic>
          <p:nvPicPr>
            <p:cNvPr id="40" name="Picture 12" descr="PPM05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7" y="1800"/>
              <a:ext cx="162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4745" y="1919"/>
              <a:ext cx="397" cy="0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4701" y="2004"/>
              <a:ext cx="70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de-DE" b="1">
                  <a:solidFill>
                    <a:srgbClr val="FFFF00"/>
                  </a:solidFill>
                  <a:latin typeface="Times New Roman" pitchFamily="18" charset="0"/>
                </a:rPr>
                <a:t>30 </a:t>
              </a:r>
              <a:r>
                <a:rPr lang="de-DE" b="1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de-DE" b="1">
                  <a:solidFill>
                    <a:srgbClr val="FFFF00"/>
                  </a:solidFill>
                  <a:latin typeface="Times New Roman" pitchFamily="18" charset="0"/>
                </a:rPr>
                <a:t>m</a:t>
              </a:r>
            </a:p>
          </p:txBody>
        </p:sp>
      </p:grpSp>
      <p:pic>
        <p:nvPicPr>
          <p:cNvPr id="43" name="Picture 19" descr="300px-Tropaeolum-majus%28Lotus-oben%29"/>
          <p:cNvPicPr>
            <a:picLocks noChangeAspect="1" noChangeArrowheads="1"/>
          </p:cNvPicPr>
          <p:nvPr/>
        </p:nvPicPr>
        <p:blipFill>
          <a:blip r:embed="rId4"/>
          <a:srcRect l="3897"/>
          <a:stretch>
            <a:fillRect/>
          </a:stretch>
        </p:blipFill>
        <p:spPr bwMode="auto">
          <a:xfrm>
            <a:off x="5934683" y="1943402"/>
            <a:ext cx="24892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862585" y="4396095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hydrophobic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443589" y="437229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hydrophilic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000760" y="4383247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superhydrophobic</a:t>
            </a:r>
            <a:endParaRPr lang="en-US" sz="2400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071802" y="500042"/>
            <a:ext cx="287175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Super-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hydrophobicity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428736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We learn from nature ... 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7554" y="414338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... and want to mimic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500063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2400" dirty="0" smtClean="0"/>
              <a:t> adhesives</a:t>
            </a:r>
          </a:p>
          <a:p>
            <a:pPr>
              <a:buFontTx/>
              <a:buChar char="-"/>
            </a:pPr>
            <a:r>
              <a:rPr lang="de-DE" sz="2400" dirty="0" smtClean="0"/>
              <a:t> coatings</a:t>
            </a:r>
          </a:p>
          <a:p>
            <a:pPr>
              <a:buFontTx/>
              <a:buChar char="-"/>
            </a:pPr>
            <a:r>
              <a:rPr lang="de-DE" sz="2400" dirty="0" smtClean="0"/>
              <a:t> </a:t>
            </a:r>
            <a:r>
              <a:rPr lang="de-DE" sz="2400" dirty="0" smtClean="0"/>
              <a:t>în microelectronics</a:t>
            </a:r>
            <a:endParaRPr lang="en-US" sz="2400" dirty="0"/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761" y="2071678"/>
            <a:ext cx="26789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9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786322"/>
            <a:ext cx="258603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857760"/>
            <a:ext cx="337798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071802" y="500042"/>
            <a:ext cx="287175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Super-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hydrophobicity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1285860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Wettability can be manipulated through</a:t>
            </a:r>
          </a:p>
          <a:p>
            <a:endParaRPr lang="de-DE" sz="2400" dirty="0"/>
          </a:p>
          <a:p>
            <a:pPr lvl="1" indent="-457200">
              <a:buFontTx/>
              <a:buChar char="-"/>
            </a:pPr>
            <a:r>
              <a:rPr lang="de-DE" sz="2400" dirty="0" smtClean="0"/>
              <a:t> changes in surface energy</a:t>
            </a:r>
          </a:p>
          <a:p>
            <a:pPr marL="534988" indent="-534988">
              <a:buFontTx/>
              <a:buChar char="-"/>
            </a:pPr>
            <a:r>
              <a:rPr lang="de-DE" sz="2400" dirty="0" smtClean="0"/>
              <a:t>changes in surface morphology/topography (roughness, geometry)</a:t>
            </a:r>
            <a:endParaRPr lang="en-US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786322"/>
            <a:ext cx="4783403" cy="140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340834"/>
            <a:ext cx="3454835" cy="187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500298" y="407194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 = 90 - 120°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 </a:t>
            </a:r>
            <a:r>
              <a:rPr lang="de-DE" dirty="0" smtClean="0">
                <a:sym typeface="Symbol"/>
              </a:rPr>
              <a:t></a:t>
            </a:r>
            <a:r>
              <a:rPr lang="de-DE" dirty="0" smtClean="0"/>
              <a:t> 150°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857488" y="500042"/>
            <a:ext cx="287175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Super-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hydrophobicity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2976" y="1571612"/>
            <a:ext cx="650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Structure of rough surfaces can be: </a:t>
            </a:r>
          </a:p>
          <a:p>
            <a:endParaRPr lang="de-DE" sz="2400" dirty="0"/>
          </a:p>
          <a:p>
            <a:r>
              <a:rPr lang="de-DE" sz="2400" dirty="0" smtClean="0"/>
              <a:t>Regular</a:t>
            </a:r>
          </a:p>
          <a:p>
            <a:r>
              <a:rPr lang="de-DE" sz="2400" dirty="0" smtClean="0"/>
              <a:t>Irregular (Random)</a:t>
            </a:r>
          </a:p>
          <a:p>
            <a:r>
              <a:rPr lang="de-DE" sz="2400" dirty="0" smtClean="0"/>
              <a:t>Hierarchical (Fractal): </a:t>
            </a:r>
          </a:p>
          <a:p>
            <a:endParaRPr lang="en-US" sz="2400" dirty="0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4143372" y="3000372"/>
          <a:ext cx="3740494" cy="500066"/>
        </p:xfrm>
        <a:graphic>
          <a:graphicData uri="http://schemas.openxmlformats.org/presentationml/2006/ole">
            <p:oleObj spid="_x0000_s22539" name="Equation" r:id="rId3" imgW="1777229" imgH="241195" progId="Equation.3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1142976" y="3786190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L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i="1" dirty="0" err="1"/>
              <a:t>l</a:t>
            </a:r>
            <a:r>
              <a:rPr lang="en-GB" dirty="0"/>
              <a:t> </a:t>
            </a:r>
            <a:r>
              <a:rPr lang="en-GB" dirty="0" smtClean="0"/>
              <a:t>are the </a:t>
            </a:r>
            <a:r>
              <a:rPr lang="en-GB" dirty="0"/>
              <a:t>upper </a:t>
            </a:r>
            <a:r>
              <a:rPr lang="en-GB" dirty="0" smtClean="0"/>
              <a:t>(of </a:t>
            </a:r>
            <a:r>
              <a:rPr lang="en-GB" dirty="0"/>
              <a:t>several </a:t>
            </a:r>
            <a:r>
              <a:rPr lang="en-GB" dirty="0" smtClean="0"/>
              <a:t>micrometers) and lower </a:t>
            </a:r>
            <a:r>
              <a:rPr lang="en-GB" dirty="0"/>
              <a:t>limit </a:t>
            </a:r>
            <a:r>
              <a:rPr lang="en-GB" dirty="0" smtClean="0"/>
              <a:t>(particle diameter) scales </a:t>
            </a:r>
            <a:r>
              <a:rPr lang="en-GB" dirty="0"/>
              <a:t>of the fractal behaviour on the </a:t>
            </a:r>
            <a:r>
              <a:rPr lang="en-GB" dirty="0" smtClean="0"/>
              <a:t>surface</a:t>
            </a:r>
          </a:p>
          <a:p>
            <a:r>
              <a:rPr lang="en-GB" i="1" dirty="0" smtClean="0"/>
              <a:t>D</a:t>
            </a:r>
            <a:r>
              <a:rPr lang="en-GB" dirty="0" smtClean="0"/>
              <a:t> </a:t>
            </a:r>
            <a:r>
              <a:rPr lang="en-GB" dirty="0"/>
              <a:t>is the fractal </a:t>
            </a:r>
            <a:r>
              <a:rPr lang="en-GB" dirty="0" smtClean="0"/>
              <a:t>dimension</a:t>
            </a:r>
            <a:endParaRPr lang="en-US" dirty="0"/>
          </a:p>
        </p:txBody>
      </p:sp>
      <p:pic>
        <p:nvPicPr>
          <p:cNvPr id="22541" name="Picture 13" descr="N2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786322"/>
            <a:ext cx="246538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571472" y="500042"/>
            <a:ext cx="7786742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Surface modified by particles: </a:t>
            </a:r>
            <a:r>
              <a:rPr lang="de-DE" sz="2400" dirty="0" smtClean="0"/>
              <a:t>Regular Structure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6" name="Picture 8" descr="Graphic1c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338830"/>
            <a:ext cx="1676400" cy="1657350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335667"/>
            <a:ext cx="1714512" cy="169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all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341993"/>
            <a:ext cx="16859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alla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1341993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71538" y="312478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 = 200 nm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312478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 = 1 </a:t>
            </a:r>
            <a:r>
              <a:rPr lang="de-DE" dirty="0" smtClean="0">
                <a:sym typeface="Symbol"/>
              </a:rPr>
              <a:t></a:t>
            </a:r>
            <a:r>
              <a:rPr lang="de-DE" dirty="0" smtClean="0"/>
              <a:t>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31311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 = 2.4 </a:t>
            </a:r>
            <a:r>
              <a:rPr lang="de-DE" dirty="0" smtClean="0">
                <a:sym typeface="Symbol"/>
              </a:rPr>
              <a:t></a:t>
            </a:r>
            <a:r>
              <a:rPr lang="de-DE" dirty="0" smtClean="0"/>
              <a:t>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15206" y="31311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 = 5 </a:t>
            </a:r>
            <a:r>
              <a:rPr lang="de-DE" dirty="0" smtClean="0">
                <a:sym typeface="Symbol"/>
              </a:rPr>
              <a:t></a:t>
            </a:r>
            <a:r>
              <a:rPr lang="de-DE" dirty="0" smtClean="0"/>
              <a:t>m</a:t>
            </a:r>
            <a:endParaRPr lang="en-US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857224" y="3643314"/>
          <a:ext cx="7681686" cy="1143008"/>
        </p:xfrm>
        <a:graphic>
          <a:graphicData uri="http://schemas.openxmlformats.org/presentationml/2006/ole">
            <p:oleObj spid="_x0000_s30725" name="Equation" r:id="rId7" imgW="4356100" imgH="647700" progId="Equation.3">
              <p:embed/>
            </p:oleObj>
          </a:graphicData>
        </a:graphic>
      </p:graphicFrame>
      <p:sp>
        <p:nvSpPr>
          <p:cNvPr id="30727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42976" y="5743534"/>
            <a:ext cx="71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Regular particle structure: no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superhydrophobicity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1142976" y="5271986"/>
            <a:ext cx="71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</a:rPr>
              <a:t>The height roughness (not the roughness factor) influences wetting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14678" y="857232"/>
            <a:ext cx="2249488" cy="455612"/>
            <a:chOff x="3269" y="5090"/>
            <a:chExt cx="3543" cy="716"/>
          </a:xfrm>
        </p:grpSpPr>
        <p:sp>
          <p:nvSpPr>
            <p:cNvPr id="1056" name="Rectangle 32" descr="Light upward diagonal"/>
            <p:cNvSpPr>
              <a:spLocks noChangeArrowheads="1"/>
            </p:cNvSpPr>
            <p:nvPr/>
          </p:nvSpPr>
          <p:spPr bwMode="auto">
            <a:xfrm>
              <a:off x="3575" y="5114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 flipV="1">
              <a:off x="3600" y="5527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 rot="10800000">
              <a:off x="3857" y="5120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rot="10800000" flipV="1">
              <a:off x="3876" y="5121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Rectangle 36" descr="Light upward diagonal"/>
            <p:cNvSpPr>
              <a:spLocks noChangeArrowheads="1"/>
            </p:cNvSpPr>
            <p:nvPr/>
          </p:nvSpPr>
          <p:spPr bwMode="auto">
            <a:xfrm>
              <a:off x="4130" y="5114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V="1">
              <a:off x="4140" y="5520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 rot="10800000">
              <a:off x="4397" y="5113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rot="10800000" flipV="1">
              <a:off x="4416" y="5114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Rectangle 40" descr="Light upward diagonal"/>
            <p:cNvSpPr>
              <a:spLocks noChangeArrowheads="1"/>
            </p:cNvSpPr>
            <p:nvPr/>
          </p:nvSpPr>
          <p:spPr bwMode="auto">
            <a:xfrm>
              <a:off x="4663" y="5107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4673" y="5513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 rot="10800000">
              <a:off x="4930" y="5106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 rot="10800000" flipV="1">
              <a:off x="4949" y="5107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Rectangle 44" descr="Light upward diagonal"/>
            <p:cNvSpPr>
              <a:spLocks noChangeArrowheads="1"/>
            </p:cNvSpPr>
            <p:nvPr/>
          </p:nvSpPr>
          <p:spPr bwMode="auto">
            <a:xfrm>
              <a:off x="5194" y="5108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Line 45"/>
            <p:cNvSpPr>
              <a:spLocks noChangeShapeType="1"/>
            </p:cNvSpPr>
            <p:nvPr/>
          </p:nvSpPr>
          <p:spPr bwMode="auto">
            <a:xfrm flipV="1">
              <a:off x="5204" y="5514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 rot="10800000">
              <a:off x="5461" y="5107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 rot="10800000" flipV="1">
              <a:off x="5480" y="5108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5729" y="5098"/>
              <a:ext cx="537" cy="412"/>
              <a:chOff x="5729" y="8025"/>
              <a:chExt cx="537" cy="412"/>
            </a:xfrm>
          </p:grpSpPr>
          <p:sp>
            <p:nvSpPr>
              <p:cNvPr id="1073" name="Rectangle 49" descr="Light upward diagonal"/>
              <p:cNvSpPr>
                <a:spLocks noChangeArrowheads="1"/>
              </p:cNvSpPr>
              <p:nvPr/>
            </p:nvSpPr>
            <p:spPr bwMode="auto">
              <a:xfrm>
                <a:off x="5729" y="8026"/>
                <a:ext cx="270" cy="411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/>
            </p:nvSpPr>
            <p:spPr bwMode="auto">
              <a:xfrm flipV="1">
                <a:off x="5739" y="8432"/>
                <a:ext cx="238" cy="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 rot="10800000">
                <a:off x="5996" y="8025"/>
                <a:ext cx="270" cy="41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auto">
              <a:xfrm rot="10800000" flipV="1">
                <a:off x="6015" y="8026"/>
                <a:ext cx="238" cy="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77" name="Rectangle 53" descr="Light upward diagonal"/>
            <p:cNvSpPr>
              <a:spLocks noChangeArrowheads="1"/>
            </p:cNvSpPr>
            <p:nvPr/>
          </p:nvSpPr>
          <p:spPr bwMode="auto">
            <a:xfrm>
              <a:off x="6275" y="5091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V="1">
              <a:off x="6285" y="5497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 rot="10800000">
              <a:off x="6542" y="5090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 rot="10800000" flipV="1">
              <a:off x="6561" y="5091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Text Box 57"/>
            <p:cNvSpPr txBox="1">
              <a:spLocks noChangeArrowheads="1"/>
            </p:cNvSpPr>
            <p:nvPr/>
          </p:nvSpPr>
          <p:spPr bwMode="auto">
            <a:xfrm>
              <a:off x="4325" y="5388"/>
              <a:ext cx="40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2" name="Text Box 58"/>
            <p:cNvSpPr txBox="1">
              <a:spLocks noChangeArrowheads="1"/>
            </p:cNvSpPr>
            <p:nvPr/>
          </p:nvSpPr>
          <p:spPr bwMode="auto">
            <a:xfrm>
              <a:off x="3269" y="5112"/>
              <a:ext cx="40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3" name="Text Box 59"/>
            <p:cNvSpPr txBox="1">
              <a:spLocks noChangeArrowheads="1"/>
            </p:cNvSpPr>
            <p:nvPr/>
          </p:nvSpPr>
          <p:spPr bwMode="auto">
            <a:xfrm>
              <a:off x="4055" y="5408"/>
              <a:ext cx="40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643050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 	Under what condition is the Wenzel regime more stable than the Cassie-Baxter regime?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2" name="Object 11164"/>
          <p:cNvGraphicFramePr>
            <a:graphicFrameLocks noChangeAspect="1"/>
          </p:cNvGraphicFramePr>
          <p:nvPr/>
        </p:nvGraphicFramePr>
        <p:xfrm>
          <a:off x="785786" y="4052752"/>
          <a:ext cx="3384796" cy="1571636"/>
        </p:xfrm>
        <a:graphic>
          <a:graphicData uri="http://schemas.openxmlformats.org/presentationml/2006/ole">
            <p:oleObj spid="_x0000_s27653" name="CorelDRAW" r:id="rId3" imgW="7480800" imgH="3473280" progId="">
              <p:embed/>
            </p:oleObj>
          </a:graphicData>
        </a:graphic>
      </p:graphicFrame>
      <p:graphicFrame>
        <p:nvGraphicFramePr>
          <p:cNvPr id="44" name="Object 11171"/>
          <p:cNvGraphicFramePr>
            <a:graphicFrameLocks noChangeAspect="1"/>
          </p:cNvGraphicFramePr>
          <p:nvPr/>
        </p:nvGraphicFramePr>
        <p:xfrm>
          <a:off x="4929190" y="4052752"/>
          <a:ext cx="3429023" cy="1590826"/>
        </p:xfrm>
        <a:graphic>
          <a:graphicData uri="http://schemas.openxmlformats.org/presentationml/2006/ole">
            <p:oleObj spid="_x0000_s27655" name="CorelDRAW" r:id="rId4" imgW="7480800" imgH="3473280" progId="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643042" y="340981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Wenzel, 1936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429256" y="340981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Cassie-Baxter, 1944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14678" y="857232"/>
            <a:ext cx="2249488" cy="455612"/>
            <a:chOff x="3269" y="5090"/>
            <a:chExt cx="3543" cy="716"/>
          </a:xfrm>
        </p:grpSpPr>
        <p:sp>
          <p:nvSpPr>
            <p:cNvPr id="1056" name="Rectangle 32" descr="Light upward diagonal"/>
            <p:cNvSpPr>
              <a:spLocks noChangeArrowheads="1"/>
            </p:cNvSpPr>
            <p:nvPr/>
          </p:nvSpPr>
          <p:spPr bwMode="auto">
            <a:xfrm>
              <a:off x="3575" y="5114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 flipV="1">
              <a:off x="3600" y="5527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 rot="10800000">
              <a:off x="3857" y="5120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rot="10800000" flipV="1">
              <a:off x="3876" y="5121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Rectangle 36" descr="Light upward diagonal"/>
            <p:cNvSpPr>
              <a:spLocks noChangeArrowheads="1"/>
            </p:cNvSpPr>
            <p:nvPr/>
          </p:nvSpPr>
          <p:spPr bwMode="auto">
            <a:xfrm>
              <a:off x="4130" y="5114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V="1">
              <a:off x="4140" y="5520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 rot="10800000">
              <a:off x="4397" y="5113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rot="10800000" flipV="1">
              <a:off x="4416" y="5114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Rectangle 40" descr="Light upward diagonal"/>
            <p:cNvSpPr>
              <a:spLocks noChangeArrowheads="1"/>
            </p:cNvSpPr>
            <p:nvPr/>
          </p:nvSpPr>
          <p:spPr bwMode="auto">
            <a:xfrm>
              <a:off x="4663" y="5107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4673" y="5513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 rot="10800000">
              <a:off x="4930" y="5106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 rot="10800000" flipV="1">
              <a:off x="4949" y="5107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Rectangle 44" descr="Light upward diagonal"/>
            <p:cNvSpPr>
              <a:spLocks noChangeArrowheads="1"/>
            </p:cNvSpPr>
            <p:nvPr/>
          </p:nvSpPr>
          <p:spPr bwMode="auto">
            <a:xfrm>
              <a:off x="5194" y="5108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Line 45"/>
            <p:cNvSpPr>
              <a:spLocks noChangeShapeType="1"/>
            </p:cNvSpPr>
            <p:nvPr/>
          </p:nvSpPr>
          <p:spPr bwMode="auto">
            <a:xfrm flipV="1">
              <a:off x="5204" y="5514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 rot="10800000">
              <a:off x="5461" y="5107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 rot="10800000" flipV="1">
              <a:off x="5480" y="5108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5729" y="5098"/>
              <a:ext cx="537" cy="412"/>
              <a:chOff x="5729" y="8025"/>
              <a:chExt cx="537" cy="412"/>
            </a:xfrm>
          </p:grpSpPr>
          <p:sp>
            <p:nvSpPr>
              <p:cNvPr id="1073" name="Rectangle 49" descr="Light upward diagonal"/>
              <p:cNvSpPr>
                <a:spLocks noChangeArrowheads="1"/>
              </p:cNvSpPr>
              <p:nvPr/>
            </p:nvSpPr>
            <p:spPr bwMode="auto">
              <a:xfrm>
                <a:off x="5729" y="8026"/>
                <a:ext cx="270" cy="411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/>
            </p:nvSpPr>
            <p:spPr bwMode="auto">
              <a:xfrm flipV="1">
                <a:off x="5739" y="8432"/>
                <a:ext cx="238" cy="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 rot="10800000">
                <a:off x="5996" y="8025"/>
                <a:ext cx="270" cy="41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auto">
              <a:xfrm rot="10800000" flipV="1">
                <a:off x="6015" y="8026"/>
                <a:ext cx="238" cy="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77" name="Rectangle 53" descr="Light upward diagonal"/>
            <p:cNvSpPr>
              <a:spLocks noChangeArrowheads="1"/>
            </p:cNvSpPr>
            <p:nvPr/>
          </p:nvSpPr>
          <p:spPr bwMode="auto">
            <a:xfrm>
              <a:off x="6275" y="5091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V="1">
              <a:off x="6285" y="5497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 rot="10800000">
              <a:off x="6542" y="5090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 rot="10800000" flipV="1">
              <a:off x="6561" y="5091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Text Box 57"/>
            <p:cNvSpPr txBox="1">
              <a:spLocks noChangeArrowheads="1"/>
            </p:cNvSpPr>
            <p:nvPr/>
          </p:nvSpPr>
          <p:spPr bwMode="auto">
            <a:xfrm>
              <a:off x="4325" y="5388"/>
              <a:ext cx="40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2" name="Text Box 58"/>
            <p:cNvSpPr txBox="1">
              <a:spLocks noChangeArrowheads="1"/>
            </p:cNvSpPr>
            <p:nvPr/>
          </p:nvSpPr>
          <p:spPr bwMode="auto">
            <a:xfrm>
              <a:off x="3269" y="5112"/>
              <a:ext cx="40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3" name="Text Box 59"/>
            <p:cNvSpPr txBox="1">
              <a:spLocks noChangeArrowheads="1"/>
            </p:cNvSpPr>
            <p:nvPr/>
          </p:nvSpPr>
          <p:spPr bwMode="auto">
            <a:xfrm>
              <a:off x="4055" y="5408"/>
              <a:ext cx="40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643050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 	Under what condition is the Wenzel regime more stable than the Cassie-Baxter regime?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000496" y="3334144"/>
          <a:ext cx="3857652" cy="666360"/>
        </p:xfrm>
        <a:graphic>
          <a:graphicData uri="http://schemas.openxmlformats.org/presentationml/2006/ole">
            <p:oleObj spid="_x0000_s31748" name="Equation" r:id="rId4" imgW="2425680" imgH="41904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28662" y="342900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Wenzel roughness factor 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928662" y="485776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Wenzel CA </a:t>
            </a:r>
            <a:endParaRPr lang="en-US" sz="20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2428860" y="4697554"/>
          <a:ext cx="3659319" cy="714389"/>
        </p:xfrm>
        <a:graphic>
          <a:graphicData uri="http://schemas.openxmlformats.org/presentationml/2006/ole">
            <p:oleObj spid="_x0000_s31750" name="Equation" r:id="rId5" imgW="2209680" imgH="431640" progId="Equation.3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928662" y="585789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Cassie-Baxter CA </a:t>
            </a:r>
            <a:endParaRPr lang="en-US" sz="2000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3143240" y="5857892"/>
          <a:ext cx="2765580" cy="382927"/>
        </p:xfrm>
        <a:graphic>
          <a:graphicData uri="http://schemas.openxmlformats.org/presentationml/2006/ole">
            <p:oleObj spid="_x0000_s31751" name="Equation" r:id="rId6" imgW="16509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142976" y="2214554"/>
            <a:ext cx="7264400" cy="3076575"/>
            <a:chOff x="720" y="1832"/>
            <a:chExt cx="4576" cy="1938"/>
          </a:xfrm>
        </p:grpSpPr>
        <p:sp>
          <p:nvSpPr>
            <p:cNvPr id="6" name="Arc 5"/>
            <p:cNvSpPr>
              <a:spLocks/>
            </p:cNvSpPr>
            <p:nvPr/>
          </p:nvSpPr>
          <p:spPr bwMode="auto">
            <a:xfrm rot="13563978" flipV="1">
              <a:off x="1764" y="1828"/>
              <a:ext cx="1906" cy="1977"/>
            </a:xfrm>
            <a:custGeom>
              <a:avLst/>
              <a:gdLst>
                <a:gd name="G0" fmla="+- 421 0 0"/>
                <a:gd name="G1" fmla="+- 21600 0 0"/>
                <a:gd name="G2" fmla="+- 21600 0 0"/>
                <a:gd name="T0" fmla="*/ 0 w 22021"/>
                <a:gd name="T1" fmla="*/ 4 h 23820"/>
                <a:gd name="T2" fmla="*/ 21907 w 22021"/>
                <a:gd name="T3" fmla="*/ 23820 h 23820"/>
                <a:gd name="T4" fmla="*/ 421 w 22021"/>
                <a:gd name="T5" fmla="*/ 21600 h 23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21" h="23820" fill="none" extrusionOk="0">
                  <a:moveTo>
                    <a:pt x="0" y="4"/>
                  </a:moveTo>
                  <a:cubicBezTo>
                    <a:pt x="140" y="1"/>
                    <a:pt x="280" y="-1"/>
                    <a:pt x="421" y="0"/>
                  </a:cubicBezTo>
                  <a:cubicBezTo>
                    <a:pt x="12350" y="0"/>
                    <a:pt x="22021" y="9670"/>
                    <a:pt x="22021" y="21600"/>
                  </a:cubicBezTo>
                  <a:cubicBezTo>
                    <a:pt x="22021" y="22341"/>
                    <a:pt x="21982" y="23082"/>
                    <a:pt x="21906" y="23819"/>
                  </a:cubicBezTo>
                </a:path>
                <a:path w="22021" h="23820" stroke="0" extrusionOk="0">
                  <a:moveTo>
                    <a:pt x="0" y="4"/>
                  </a:moveTo>
                  <a:cubicBezTo>
                    <a:pt x="140" y="1"/>
                    <a:pt x="280" y="-1"/>
                    <a:pt x="421" y="0"/>
                  </a:cubicBezTo>
                  <a:cubicBezTo>
                    <a:pt x="12350" y="0"/>
                    <a:pt x="22021" y="9670"/>
                    <a:pt x="22021" y="21600"/>
                  </a:cubicBezTo>
                  <a:cubicBezTo>
                    <a:pt x="22021" y="22341"/>
                    <a:pt x="21982" y="23082"/>
                    <a:pt x="21906" y="23819"/>
                  </a:cubicBezTo>
                  <a:lnTo>
                    <a:pt x="421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7" descr="Light upward diagonal"/>
            <p:cNvSpPr>
              <a:spLocks noChangeArrowheads="1"/>
            </p:cNvSpPr>
            <p:nvPr/>
          </p:nvSpPr>
          <p:spPr bwMode="auto">
            <a:xfrm>
              <a:off x="904" y="2840"/>
              <a:ext cx="3600" cy="384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416" y="2248"/>
              <a:ext cx="1214" cy="121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056" y="2792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728" y="1929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160" y="240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448" y="288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3872" y="1968"/>
              <a:ext cx="67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4520" y="1832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surface</a:t>
              </a: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4096" y="2856"/>
              <a:ext cx="28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384" y="3496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contact line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3488" y="2560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bulk</a:t>
              </a: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720" y="2832"/>
              <a:ext cx="39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14546" y="57148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Three phase contact (TPC) zone</a:t>
            </a:r>
            <a:endParaRPr lang="en-US" sz="2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14678" y="857232"/>
            <a:ext cx="2249488" cy="455612"/>
            <a:chOff x="3269" y="5090"/>
            <a:chExt cx="3543" cy="716"/>
          </a:xfrm>
        </p:grpSpPr>
        <p:sp>
          <p:nvSpPr>
            <p:cNvPr id="1056" name="Rectangle 32" descr="Light upward diagonal"/>
            <p:cNvSpPr>
              <a:spLocks noChangeArrowheads="1"/>
            </p:cNvSpPr>
            <p:nvPr/>
          </p:nvSpPr>
          <p:spPr bwMode="auto">
            <a:xfrm>
              <a:off x="3575" y="5114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 flipV="1">
              <a:off x="3600" y="5527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 rot="10800000">
              <a:off x="3857" y="5120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rot="10800000" flipV="1">
              <a:off x="3876" y="5121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Rectangle 36" descr="Light upward diagonal"/>
            <p:cNvSpPr>
              <a:spLocks noChangeArrowheads="1"/>
            </p:cNvSpPr>
            <p:nvPr/>
          </p:nvSpPr>
          <p:spPr bwMode="auto">
            <a:xfrm>
              <a:off x="4130" y="5114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V="1">
              <a:off x="4140" y="5520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 rot="10800000">
              <a:off x="4397" y="5113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rot="10800000" flipV="1">
              <a:off x="4416" y="5114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Rectangle 40" descr="Light upward diagonal"/>
            <p:cNvSpPr>
              <a:spLocks noChangeArrowheads="1"/>
            </p:cNvSpPr>
            <p:nvPr/>
          </p:nvSpPr>
          <p:spPr bwMode="auto">
            <a:xfrm>
              <a:off x="4663" y="5107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4673" y="5513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 rot="10800000">
              <a:off x="4930" y="5106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 rot="10800000" flipV="1">
              <a:off x="4949" y="5107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Rectangle 44" descr="Light upward diagonal"/>
            <p:cNvSpPr>
              <a:spLocks noChangeArrowheads="1"/>
            </p:cNvSpPr>
            <p:nvPr/>
          </p:nvSpPr>
          <p:spPr bwMode="auto">
            <a:xfrm>
              <a:off x="5194" y="5108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Line 45"/>
            <p:cNvSpPr>
              <a:spLocks noChangeShapeType="1"/>
            </p:cNvSpPr>
            <p:nvPr/>
          </p:nvSpPr>
          <p:spPr bwMode="auto">
            <a:xfrm flipV="1">
              <a:off x="5204" y="5514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 rot="10800000">
              <a:off x="5461" y="5107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 rot="10800000" flipV="1">
              <a:off x="5480" y="5108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5729" y="5098"/>
              <a:ext cx="537" cy="412"/>
              <a:chOff x="5729" y="8025"/>
              <a:chExt cx="537" cy="412"/>
            </a:xfrm>
          </p:grpSpPr>
          <p:sp>
            <p:nvSpPr>
              <p:cNvPr id="1073" name="Rectangle 49" descr="Light upward diagonal"/>
              <p:cNvSpPr>
                <a:spLocks noChangeArrowheads="1"/>
              </p:cNvSpPr>
              <p:nvPr/>
            </p:nvSpPr>
            <p:spPr bwMode="auto">
              <a:xfrm>
                <a:off x="5729" y="8026"/>
                <a:ext cx="270" cy="411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/>
            </p:nvSpPr>
            <p:spPr bwMode="auto">
              <a:xfrm flipV="1">
                <a:off x="5739" y="8432"/>
                <a:ext cx="238" cy="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 rot="10800000">
                <a:off x="5996" y="8025"/>
                <a:ext cx="270" cy="41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auto">
              <a:xfrm rot="10800000" flipV="1">
                <a:off x="6015" y="8026"/>
                <a:ext cx="238" cy="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77" name="Rectangle 53" descr="Light upward diagonal"/>
            <p:cNvSpPr>
              <a:spLocks noChangeArrowheads="1"/>
            </p:cNvSpPr>
            <p:nvPr/>
          </p:nvSpPr>
          <p:spPr bwMode="auto">
            <a:xfrm>
              <a:off x="6275" y="5091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V="1">
              <a:off x="6285" y="5497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 rot="10800000">
              <a:off x="6542" y="5090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 rot="10800000" flipV="1">
              <a:off x="6561" y="5091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Text Box 57"/>
            <p:cNvSpPr txBox="1">
              <a:spLocks noChangeArrowheads="1"/>
            </p:cNvSpPr>
            <p:nvPr/>
          </p:nvSpPr>
          <p:spPr bwMode="auto">
            <a:xfrm>
              <a:off x="4325" y="5388"/>
              <a:ext cx="40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2" name="Text Box 58"/>
            <p:cNvSpPr txBox="1">
              <a:spLocks noChangeArrowheads="1"/>
            </p:cNvSpPr>
            <p:nvPr/>
          </p:nvSpPr>
          <p:spPr bwMode="auto">
            <a:xfrm>
              <a:off x="3269" y="5112"/>
              <a:ext cx="40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3" name="Text Box 59"/>
            <p:cNvSpPr txBox="1">
              <a:spLocks noChangeArrowheads="1"/>
            </p:cNvSpPr>
            <p:nvPr/>
          </p:nvSpPr>
          <p:spPr bwMode="auto">
            <a:xfrm>
              <a:off x="4055" y="5408"/>
              <a:ext cx="40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643050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 	Under what condition is the Wenzel regime more stable than the Cassie-Baxter regime?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28662" y="2857496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If the liquid touch only the top of the surface, then f = ½ and r</a:t>
            </a:r>
            <a:r>
              <a:rPr lang="de-DE" sz="2000" baseline="-25000" dirty="0" smtClean="0"/>
              <a:t>f</a:t>
            </a:r>
            <a:r>
              <a:rPr lang="de-DE" sz="2000" dirty="0" smtClean="0"/>
              <a:t> = 1  </a:t>
            </a:r>
            <a:endParaRPr lang="en-US" sz="2000" dirty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000100" y="3571876"/>
          <a:ext cx="2468562" cy="658813"/>
        </p:xfrm>
        <a:graphic>
          <a:graphicData uri="http://schemas.openxmlformats.org/presentationml/2006/ole">
            <p:oleObj spid="_x0000_s32773" name="Equation" r:id="rId4" imgW="1473120" imgH="39348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928662" y="442913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Wenzel regime more stable if  </a:t>
            </a:r>
            <a:endParaRPr lang="en-US" sz="20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4286248" y="4357694"/>
          <a:ext cx="492501" cy="465140"/>
        </p:xfrm>
        <a:graphic>
          <a:graphicData uri="http://schemas.openxmlformats.org/presentationml/2006/ole">
            <p:oleObj spid="_x0000_s32774" name="Equation" r:id="rId5" imgW="228600" imgH="21564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786314" y="442913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 </a:t>
            </a:r>
            <a:endParaRPr lang="en-US" dirty="0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5167317" y="4357694"/>
          <a:ext cx="555629" cy="500066"/>
        </p:xfrm>
        <a:graphic>
          <a:graphicData uri="http://schemas.openxmlformats.org/presentationml/2006/ole">
            <p:oleObj spid="_x0000_s32775" name="Equation" r:id="rId6" imgW="253800" imgH="228600" progId="Equation.3">
              <p:embed/>
            </p:oleObj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1000100" y="5091125"/>
          <a:ext cx="698215" cy="339133"/>
        </p:xfrm>
        <a:graphic>
          <a:graphicData uri="http://schemas.openxmlformats.org/presentationml/2006/ole">
            <p:oleObj spid="_x0000_s32776" name="Equation" r:id="rId7" imgW="444240" imgH="215640" progId="Equation.3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714480" y="5019687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</a:t>
            </a:r>
            <a:endParaRPr lang="en-US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2143108" y="4929198"/>
          <a:ext cx="857256" cy="876307"/>
        </p:xfrm>
        <a:graphic>
          <a:graphicData uri="http://schemas.openxmlformats.org/presentationml/2006/ole">
            <p:oleObj spid="_x0000_s32777" name="Equation" r:id="rId8" imgW="571320" imgH="583920" progId="Equation.3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857224" y="6000768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Wenzel regime is always more stable if</a:t>
            </a:r>
            <a:endParaRPr lang="en-US" sz="2000" dirty="0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 flipH="1">
          <a:off x="5143504" y="6000768"/>
          <a:ext cx="428628" cy="431802"/>
        </p:xfrm>
        <a:graphic>
          <a:graphicData uri="http://schemas.openxmlformats.org/presentationml/2006/ole">
            <p:oleObj spid="_x0000_s32778" name="Equation" r:id="rId9" imgW="190440" imgH="215640" progId="Equation.3">
              <p:embed/>
            </p:oleObj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500694" y="600076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  90°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14678" y="857232"/>
            <a:ext cx="2249488" cy="455612"/>
            <a:chOff x="3269" y="5090"/>
            <a:chExt cx="3543" cy="716"/>
          </a:xfrm>
        </p:grpSpPr>
        <p:sp>
          <p:nvSpPr>
            <p:cNvPr id="1056" name="Rectangle 32" descr="Light upward diagonal"/>
            <p:cNvSpPr>
              <a:spLocks noChangeArrowheads="1"/>
            </p:cNvSpPr>
            <p:nvPr/>
          </p:nvSpPr>
          <p:spPr bwMode="auto">
            <a:xfrm>
              <a:off x="3575" y="5114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 flipV="1">
              <a:off x="3600" y="5527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 rot="10800000">
              <a:off x="3857" y="5120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rot="10800000" flipV="1">
              <a:off x="3876" y="5121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Rectangle 36" descr="Light upward diagonal"/>
            <p:cNvSpPr>
              <a:spLocks noChangeArrowheads="1"/>
            </p:cNvSpPr>
            <p:nvPr/>
          </p:nvSpPr>
          <p:spPr bwMode="auto">
            <a:xfrm>
              <a:off x="4130" y="5114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V="1">
              <a:off x="4140" y="5520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 rot="10800000">
              <a:off x="4397" y="5113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rot="10800000" flipV="1">
              <a:off x="4416" y="5114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Rectangle 40" descr="Light upward diagonal"/>
            <p:cNvSpPr>
              <a:spLocks noChangeArrowheads="1"/>
            </p:cNvSpPr>
            <p:nvPr/>
          </p:nvSpPr>
          <p:spPr bwMode="auto">
            <a:xfrm>
              <a:off x="4663" y="5107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4673" y="5513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 rot="10800000">
              <a:off x="4930" y="5106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 rot="10800000" flipV="1">
              <a:off x="4949" y="5107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Rectangle 44" descr="Light upward diagonal"/>
            <p:cNvSpPr>
              <a:spLocks noChangeArrowheads="1"/>
            </p:cNvSpPr>
            <p:nvPr/>
          </p:nvSpPr>
          <p:spPr bwMode="auto">
            <a:xfrm>
              <a:off x="5194" y="5108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Line 45"/>
            <p:cNvSpPr>
              <a:spLocks noChangeShapeType="1"/>
            </p:cNvSpPr>
            <p:nvPr/>
          </p:nvSpPr>
          <p:spPr bwMode="auto">
            <a:xfrm flipV="1">
              <a:off x="5204" y="5514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 rot="10800000">
              <a:off x="5461" y="5107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 rot="10800000" flipV="1">
              <a:off x="5480" y="5108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5729" y="5098"/>
              <a:ext cx="537" cy="412"/>
              <a:chOff x="5729" y="8025"/>
              <a:chExt cx="537" cy="412"/>
            </a:xfrm>
          </p:grpSpPr>
          <p:sp>
            <p:nvSpPr>
              <p:cNvPr id="1073" name="Rectangle 49" descr="Light upward diagonal"/>
              <p:cNvSpPr>
                <a:spLocks noChangeArrowheads="1"/>
              </p:cNvSpPr>
              <p:nvPr/>
            </p:nvSpPr>
            <p:spPr bwMode="auto">
              <a:xfrm>
                <a:off x="5729" y="8026"/>
                <a:ext cx="270" cy="411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/>
            </p:nvSpPr>
            <p:spPr bwMode="auto">
              <a:xfrm flipV="1">
                <a:off x="5739" y="8432"/>
                <a:ext cx="238" cy="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 rot="10800000">
                <a:off x="5996" y="8025"/>
                <a:ext cx="270" cy="41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auto">
              <a:xfrm rot="10800000" flipV="1">
                <a:off x="6015" y="8026"/>
                <a:ext cx="238" cy="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77" name="Rectangle 53" descr="Light upward diagonal"/>
            <p:cNvSpPr>
              <a:spLocks noChangeArrowheads="1"/>
            </p:cNvSpPr>
            <p:nvPr/>
          </p:nvSpPr>
          <p:spPr bwMode="auto">
            <a:xfrm>
              <a:off x="6275" y="5091"/>
              <a:ext cx="270" cy="41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V="1">
              <a:off x="6285" y="5497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 rot="10800000">
              <a:off x="6542" y="5090"/>
              <a:ext cx="270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 rot="10800000" flipV="1">
              <a:off x="6561" y="5091"/>
              <a:ext cx="238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Text Box 57"/>
            <p:cNvSpPr txBox="1">
              <a:spLocks noChangeArrowheads="1"/>
            </p:cNvSpPr>
            <p:nvPr/>
          </p:nvSpPr>
          <p:spPr bwMode="auto">
            <a:xfrm>
              <a:off x="4325" y="5388"/>
              <a:ext cx="40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2" name="Text Box 58"/>
            <p:cNvSpPr txBox="1">
              <a:spLocks noChangeArrowheads="1"/>
            </p:cNvSpPr>
            <p:nvPr/>
          </p:nvSpPr>
          <p:spPr bwMode="auto">
            <a:xfrm>
              <a:off x="3269" y="5112"/>
              <a:ext cx="40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3" name="Text Box 59"/>
            <p:cNvSpPr txBox="1">
              <a:spLocks noChangeArrowheads="1"/>
            </p:cNvSpPr>
            <p:nvPr/>
          </p:nvSpPr>
          <p:spPr bwMode="auto">
            <a:xfrm>
              <a:off x="4055" y="5408"/>
              <a:ext cx="40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643050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 	Under what condition can this surface become non-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wettable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i.e.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superhydrophobic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with a               ?  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357950" y="207167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CA  150°      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   </a:t>
            </a:r>
            <a:endParaRPr lang="en-US" dirty="0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928662" y="2941932"/>
          <a:ext cx="827669" cy="372451"/>
        </p:xfrm>
        <a:graphic>
          <a:graphicData uri="http://schemas.openxmlformats.org/presentationml/2006/ole">
            <p:oleObj spid="_x0000_s33800" name="Equation" r:id="rId4" imgW="507960" imgH="228600" progId="Equation.3">
              <p:embed/>
            </p:oleObj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1857356" y="292893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</a:t>
            </a:r>
            <a:endParaRPr lang="en-US" dirty="0"/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2291193" y="2971657"/>
          <a:ext cx="2000264" cy="288698"/>
        </p:xfrm>
        <a:graphic>
          <a:graphicData uri="http://schemas.openxmlformats.org/presentationml/2006/ole">
            <p:oleObj spid="_x0000_s33801" name="Equation" r:id="rId5" imgW="1231560" imgH="177480" progId="Equation.3">
              <p:embed/>
            </p:oleObj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928662" y="3571875"/>
          <a:ext cx="2468563" cy="658813"/>
        </p:xfrm>
        <a:graphic>
          <a:graphicData uri="http://schemas.openxmlformats.org/presentationml/2006/ole">
            <p:oleObj spid="_x0000_s33802" name="Equation" r:id="rId6" imgW="1473120" imgH="393480" progId="Equation.3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3495221" y="374346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</a:t>
            </a:r>
            <a:endParaRPr lang="en-US" dirty="0"/>
          </a:p>
        </p:txBody>
      </p:sp>
      <p:graphicFrame>
        <p:nvGraphicFramePr>
          <p:cNvPr id="57" name="Object 9"/>
          <p:cNvGraphicFramePr>
            <a:graphicFrameLocks noChangeAspect="1"/>
          </p:cNvGraphicFramePr>
          <p:nvPr/>
        </p:nvGraphicFramePr>
        <p:xfrm>
          <a:off x="3857620" y="3786190"/>
          <a:ext cx="887412" cy="288925"/>
        </p:xfrm>
        <a:graphic>
          <a:graphicData uri="http://schemas.openxmlformats.org/presentationml/2006/ole">
            <p:oleObj spid="_x0000_s33803" name="Equation" r:id="rId7" imgW="545760" imgH="177480" progId="Equation.3">
              <p:embed/>
            </p:oleObj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928662" y="4714884"/>
          <a:ext cx="744537" cy="361950"/>
        </p:xfrm>
        <a:graphic>
          <a:graphicData uri="http://schemas.openxmlformats.org/presentationml/2006/ole">
            <p:oleObj spid="_x0000_s33804" name="Equation" r:id="rId8" imgW="444240" imgH="215640" progId="Equation.3">
              <p:embed/>
            </p:oleObj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785918" y="471488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</a:t>
            </a:r>
            <a:endParaRPr lang="en-US" dirty="0"/>
          </a:p>
        </p:txBody>
      </p:sp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2143108" y="4745038"/>
          <a:ext cx="887413" cy="288925"/>
        </p:xfrm>
        <a:graphic>
          <a:graphicData uri="http://schemas.openxmlformats.org/presentationml/2006/ole">
            <p:oleObj spid="_x0000_s33805" name="Equation" r:id="rId9" imgW="545760" imgH="177480" progId="Equation.3">
              <p:embed/>
            </p:oleObj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1000100" y="5572140"/>
          <a:ext cx="319088" cy="361950"/>
        </p:xfrm>
        <a:graphic>
          <a:graphicData uri="http://schemas.openxmlformats.org/presentationml/2006/ole">
            <p:oleObj spid="_x0000_s33806" name="Equation" r:id="rId10" imgW="190440" imgH="215640" progId="Equation.3">
              <p:embed/>
            </p:oleObj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1357290" y="55721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</a:t>
            </a:r>
            <a:endParaRPr lang="en-US" dirty="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1757665" y="5610643"/>
          <a:ext cx="571504" cy="285752"/>
        </p:xfrm>
        <a:graphic>
          <a:graphicData uri="http://schemas.openxmlformats.org/presentationml/2006/ole">
            <p:oleObj spid="_x0000_s33808" name="Equation" r:id="rId11" imgW="355320" imgH="177480" progId="Equation.3">
              <p:embed/>
            </p:oleObj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071802" y="550070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but </a:t>
            </a:r>
            <a:r>
              <a:rPr lang="de-DE" dirty="0" smtClean="0"/>
              <a:t> </a:t>
            </a:r>
            <a:endParaRPr lang="en-US" dirty="0"/>
          </a:p>
        </p:txBody>
      </p:sp>
      <p:graphicFrame>
        <p:nvGraphicFramePr>
          <p:cNvPr id="33809" name="Object 17"/>
          <p:cNvGraphicFramePr>
            <a:graphicFrameLocks noChangeAspect="1"/>
          </p:cNvGraphicFramePr>
          <p:nvPr/>
        </p:nvGraphicFramePr>
        <p:xfrm>
          <a:off x="3643306" y="5538788"/>
          <a:ext cx="1127125" cy="361950"/>
        </p:xfrm>
        <a:graphic>
          <a:graphicData uri="http://schemas.openxmlformats.org/presentationml/2006/ole">
            <p:oleObj spid="_x0000_s33809" name="Equation" r:id="rId12" imgW="6728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57148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Three phase contact (TPC) line</a:t>
            </a:r>
            <a:endParaRPr lang="en-US" sz="2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1" name="Picture 2" descr="steel-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5454666" cy="5431112"/>
          </a:xfrm>
          <a:prstGeom prst="rect">
            <a:avLst/>
          </a:prstGeom>
          <a:noFill/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666242" y="4811579"/>
            <a:ext cx="1650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steel surface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786050" y="4071942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</a:rPr>
              <a:t>droplet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57148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Three phase contact (TPC) line</a:t>
            </a:r>
            <a:endParaRPr lang="en-US" sz="2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666242" y="4811579"/>
            <a:ext cx="1650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steel surface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786050" y="4071942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</a:rPr>
              <a:t>droplet</a:t>
            </a:r>
          </a:p>
        </p:txBody>
      </p:sp>
      <p:pic>
        <p:nvPicPr>
          <p:cNvPr id="8" name="Picture 2" descr="steeldropperi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5416536" cy="541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57148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Capillary pressure</a:t>
            </a:r>
            <a:endParaRPr lang="en-US" sz="2400" dirty="0"/>
          </a:p>
        </p:txBody>
      </p: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1357290" y="1214422"/>
            <a:ext cx="6324600" cy="3546475"/>
            <a:chOff x="720" y="1536"/>
            <a:chExt cx="3984" cy="2234"/>
          </a:xfrm>
        </p:grpSpPr>
        <p:sp>
          <p:nvSpPr>
            <p:cNvPr id="21" name="Arc 3"/>
            <p:cNvSpPr>
              <a:spLocks/>
            </p:cNvSpPr>
            <p:nvPr/>
          </p:nvSpPr>
          <p:spPr bwMode="auto">
            <a:xfrm rot="13563978" flipV="1">
              <a:off x="1764" y="1828"/>
              <a:ext cx="1906" cy="1977"/>
            </a:xfrm>
            <a:custGeom>
              <a:avLst/>
              <a:gdLst>
                <a:gd name="G0" fmla="+- 421 0 0"/>
                <a:gd name="G1" fmla="+- 21600 0 0"/>
                <a:gd name="G2" fmla="+- 21600 0 0"/>
                <a:gd name="T0" fmla="*/ 0 w 22021"/>
                <a:gd name="T1" fmla="*/ 4 h 23820"/>
                <a:gd name="T2" fmla="*/ 21907 w 22021"/>
                <a:gd name="T3" fmla="*/ 23820 h 23820"/>
                <a:gd name="T4" fmla="*/ 421 w 22021"/>
                <a:gd name="T5" fmla="*/ 21600 h 23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21" h="23820" fill="none" extrusionOk="0">
                  <a:moveTo>
                    <a:pt x="0" y="4"/>
                  </a:moveTo>
                  <a:cubicBezTo>
                    <a:pt x="140" y="1"/>
                    <a:pt x="280" y="-1"/>
                    <a:pt x="421" y="0"/>
                  </a:cubicBezTo>
                  <a:cubicBezTo>
                    <a:pt x="12350" y="0"/>
                    <a:pt x="22021" y="9670"/>
                    <a:pt x="22021" y="21600"/>
                  </a:cubicBezTo>
                  <a:cubicBezTo>
                    <a:pt x="22021" y="22341"/>
                    <a:pt x="21982" y="23082"/>
                    <a:pt x="21906" y="23819"/>
                  </a:cubicBezTo>
                </a:path>
                <a:path w="22021" h="23820" stroke="0" extrusionOk="0">
                  <a:moveTo>
                    <a:pt x="0" y="4"/>
                  </a:moveTo>
                  <a:cubicBezTo>
                    <a:pt x="140" y="1"/>
                    <a:pt x="280" y="-1"/>
                    <a:pt x="421" y="0"/>
                  </a:cubicBezTo>
                  <a:cubicBezTo>
                    <a:pt x="12350" y="0"/>
                    <a:pt x="22021" y="9670"/>
                    <a:pt x="22021" y="21600"/>
                  </a:cubicBezTo>
                  <a:cubicBezTo>
                    <a:pt x="22021" y="22341"/>
                    <a:pt x="21982" y="23082"/>
                    <a:pt x="21906" y="23819"/>
                  </a:cubicBezTo>
                  <a:lnTo>
                    <a:pt x="421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5" descr="Light upward diagonal"/>
            <p:cNvSpPr>
              <a:spLocks noChangeArrowheads="1"/>
            </p:cNvSpPr>
            <p:nvPr/>
          </p:nvSpPr>
          <p:spPr bwMode="auto">
            <a:xfrm>
              <a:off x="904" y="2840"/>
              <a:ext cx="3600" cy="384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3024" y="1776"/>
              <a:ext cx="528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552" y="153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P</a:t>
              </a:r>
              <a:r>
                <a:rPr lang="en-US" sz="2400" baseline="-25000"/>
                <a:t>e</a:t>
              </a: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2688" y="244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P</a:t>
              </a:r>
              <a:r>
                <a:rPr lang="en-US" sz="2400" baseline="-25000" dirty="0"/>
                <a:t>i</a:t>
              </a: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720" y="2832"/>
              <a:ext cx="39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7" name="Object 12"/>
          <p:cNvGraphicFramePr>
            <a:graphicFrameLocks noChangeAspect="1"/>
          </p:cNvGraphicFramePr>
          <p:nvPr/>
        </p:nvGraphicFramePr>
        <p:xfrm>
          <a:off x="2500298" y="4500570"/>
          <a:ext cx="1649413" cy="541338"/>
        </p:xfrm>
        <a:graphic>
          <a:graphicData uri="http://schemas.openxmlformats.org/presentationml/2006/ole">
            <p:oleObj spid="_x0000_s15362" name="Equation" r:id="rId3" imgW="736560" imgH="241200" progId="Equation.3">
              <p:embed/>
            </p:oleObj>
          </a:graphicData>
        </a:graphic>
      </p:graphicFrame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4786314" y="4214818"/>
          <a:ext cx="2435225" cy="1074738"/>
        </p:xfrm>
        <a:graphic>
          <a:graphicData uri="http://schemas.openxmlformats.org/presentationml/2006/ole">
            <p:oleObj spid="_x0000_s15363" name="Equation" r:id="rId4" imgW="1091880" imgH="482400" progId="Equation.3">
              <p:embed/>
            </p:oleObj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1472" y="5786454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ym typeface="Symbol"/>
              </a:rPr>
              <a:t></a:t>
            </a:r>
            <a:r>
              <a:rPr lang="en-GB" sz="2000" dirty="0" smtClean="0"/>
              <a:t> </a:t>
            </a:r>
            <a:r>
              <a:rPr lang="en-GB" sz="2000" dirty="0"/>
              <a:t>is the interfacial tension, R</a:t>
            </a:r>
            <a:r>
              <a:rPr lang="en-GB" sz="2000" baseline="-25000" dirty="0"/>
              <a:t>1</a:t>
            </a:r>
            <a:r>
              <a:rPr lang="en-GB" sz="2000" dirty="0"/>
              <a:t> and R</a:t>
            </a:r>
            <a:r>
              <a:rPr lang="en-GB" sz="2000" baseline="-25000" dirty="0"/>
              <a:t>2 </a:t>
            </a:r>
            <a:r>
              <a:rPr lang="en-GB" sz="2000" dirty="0"/>
              <a:t>are the two principal radii of curvature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57148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Young equation</a:t>
            </a:r>
            <a:endParaRPr lang="en-US" sz="2400" dirty="0"/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2714612" y="4500570"/>
          <a:ext cx="3500462" cy="557030"/>
        </p:xfrm>
        <a:graphic>
          <a:graphicData uri="http://schemas.openxmlformats.org/presentationml/2006/ole">
            <p:oleObj spid="_x0000_s16388" name="Equation" r:id="rId3" imgW="1434960" imgH="228600" progId="Equation.3">
              <p:embed/>
            </p:oleObj>
          </a:graphicData>
        </a:graphic>
      </p:graphicFrame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1142976" y="1357298"/>
            <a:ext cx="6781800" cy="3025775"/>
            <a:chOff x="720" y="1864"/>
            <a:chExt cx="4272" cy="1906"/>
          </a:xfrm>
        </p:grpSpPr>
        <p:sp>
          <p:nvSpPr>
            <p:cNvPr id="17" name="Arc 3"/>
            <p:cNvSpPr>
              <a:spLocks/>
            </p:cNvSpPr>
            <p:nvPr/>
          </p:nvSpPr>
          <p:spPr bwMode="auto">
            <a:xfrm rot="13563978" flipV="1">
              <a:off x="1764" y="1828"/>
              <a:ext cx="1906" cy="1977"/>
            </a:xfrm>
            <a:custGeom>
              <a:avLst/>
              <a:gdLst>
                <a:gd name="G0" fmla="+- 421 0 0"/>
                <a:gd name="G1" fmla="+- 21600 0 0"/>
                <a:gd name="G2" fmla="+- 21600 0 0"/>
                <a:gd name="T0" fmla="*/ 0 w 22021"/>
                <a:gd name="T1" fmla="*/ 4 h 23820"/>
                <a:gd name="T2" fmla="*/ 21907 w 22021"/>
                <a:gd name="T3" fmla="*/ 23820 h 23820"/>
                <a:gd name="T4" fmla="*/ 421 w 22021"/>
                <a:gd name="T5" fmla="*/ 21600 h 23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21" h="23820" fill="none" extrusionOk="0">
                  <a:moveTo>
                    <a:pt x="0" y="4"/>
                  </a:moveTo>
                  <a:cubicBezTo>
                    <a:pt x="140" y="1"/>
                    <a:pt x="280" y="-1"/>
                    <a:pt x="421" y="0"/>
                  </a:cubicBezTo>
                  <a:cubicBezTo>
                    <a:pt x="12350" y="0"/>
                    <a:pt x="22021" y="9670"/>
                    <a:pt x="22021" y="21600"/>
                  </a:cubicBezTo>
                  <a:cubicBezTo>
                    <a:pt x="22021" y="22341"/>
                    <a:pt x="21982" y="23082"/>
                    <a:pt x="21906" y="23819"/>
                  </a:cubicBezTo>
                </a:path>
                <a:path w="22021" h="23820" stroke="0" extrusionOk="0">
                  <a:moveTo>
                    <a:pt x="0" y="4"/>
                  </a:moveTo>
                  <a:cubicBezTo>
                    <a:pt x="140" y="1"/>
                    <a:pt x="280" y="-1"/>
                    <a:pt x="421" y="0"/>
                  </a:cubicBezTo>
                  <a:cubicBezTo>
                    <a:pt x="12350" y="0"/>
                    <a:pt x="22021" y="9670"/>
                    <a:pt x="22021" y="21600"/>
                  </a:cubicBezTo>
                  <a:cubicBezTo>
                    <a:pt x="22021" y="22341"/>
                    <a:pt x="21982" y="23082"/>
                    <a:pt x="21906" y="23819"/>
                  </a:cubicBezTo>
                  <a:lnTo>
                    <a:pt x="421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4" descr="Light upward diagonal"/>
            <p:cNvSpPr>
              <a:spLocks noChangeArrowheads="1"/>
            </p:cNvSpPr>
            <p:nvPr/>
          </p:nvSpPr>
          <p:spPr bwMode="auto">
            <a:xfrm>
              <a:off x="904" y="2840"/>
              <a:ext cx="3600" cy="384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720" y="2832"/>
              <a:ext cx="39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 flipH="1" flipV="1">
              <a:off x="3600" y="2256"/>
              <a:ext cx="488" cy="5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 flipH="1">
              <a:off x="3408" y="2832"/>
              <a:ext cx="67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4080" y="2832"/>
              <a:ext cx="6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3552" y="254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Q</a:t>
              </a:r>
              <a:r>
                <a:rPr lang="en-US" baseline="-25000"/>
                <a:t>Y</a:t>
              </a:r>
            </a:p>
          </p:txBody>
        </p:sp>
        <p:sp>
          <p:nvSpPr>
            <p:cNvPr id="34" name="Arc 17"/>
            <p:cNvSpPr>
              <a:spLocks/>
            </p:cNvSpPr>
            <p:nvPr/>
          </p:nvSpPr>
          <p:spPr bwMode="auto">
            <a:xfrm rot="4811789" flipH="1" flipV="1">
              <a:off x="3781" y="2651"/>
              <a:ext cx="258" cy="235"/>
            </a:xfrm>
            <a:custGeom>
              <a:avLst/>
              <a:gdLst>
                <a:gd name="G0" fmla="+- 0 0 0"/>
                <a:gd name="G1" fmla="+- 20377 0 0"/>
                <a:gd name="G2" fmla="+- 21600 0 0"/>
                <a:gd name="T0" fmla="*/ 7165 w 19058"/>
                <a:gd name="T1" fmla="*/ 0 h 20377"/>
                <a:gd name="T2" fmla="*/ 19058 w 19058"/>
                <a:gd name="T3" fmla="*/ 10211 h 20377"/>
                <a:gd name="T4" fmla="*/ 0 w 19058"/>
                <a:gd name="T5" fmla="*/ 20377 h 20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58" h="20377" fill="none" extrusionOk="0">
                  <a:moveTo>
                    <a:pt x="7165" y="-1"/>
                  </a:moveTo>
                  <a:cubicBezTo>
                    <a:pt x="12268" y="1794"/>
                    <a:pt x="16512" y="5438"/>
                    <a:pt x="19058" y="10210"/>
                  </a:cubicBezTo>
                </a:path>
                <a:path w="19058" h="20377" stroke="0" extrusionOk="0">
                  <a:moveTo>
                    <a:pt x="7165" y="-1"/>
                  </a:moveTo>
                  <a:cubicBezTo>
                    <a:pt x="12268" y="1794"/>
                    <a:pt x="16512" y="5438"/>
                    <a:pt x="19058" y="10210"/>
                  </a:cubicBezTo>
                  <a:lnTo>
                    <a:pt x="0" y="20377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3440" y="194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Symbol" pitchFamily="18" charset="2"/>
                </a:rPr>
                <a:t>g</a:t>
              </a:r>
              <a:r>
                <a:rPr lang="en-US" sz="2400" baseline="-25000"/>
                <a:t>LG</a:t>
              </a:r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3120" y="249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Symbol" pitchFamily="18" charset="2"/>
                </a:rPr>
                <a:t>g</a:t>
              </a:r>
              <a:r>
                <a:rPr lang="en-US" sz="2400" baseline="-25000"/>
                <a:t>SL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4560" y="278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Symbol" pitchFamily="18" charset="2"/>
                </a:rPr>
                <a:t>g</a:t>
              </a:r>
              <a:r>
                <a:rPr lang="en-US" sz="2400" baseline="-25000"/>
                <a:t>SG</a:t>
              </a:r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57148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Hysteresis</a:t>
            </a:r>
            <a:endParaRPr lang="en-US" sz="2400" dirty="0"/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857224" y="4396095"/>
            <a:ext cx="3571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Viscous flow:</a:t>
            </a:r>
          </a:p>
          <a:p>
            <a:r>
              <a:rPr lang="en-US" sz="2400" dirty="0" smtClean="0"/>
              <a:t>Hindered TPC (pinned)</a:t>
            </a:r>
          </a:p>
          <a:p>
            <a:r>
              <a:rPr lang="de-DE" sz="2400" dirty="0" smtClean="0"/>
              <a:t>Non-slip</a:t>
            </a:r>
            <a:endParaRPr lang="en-US" sz="2400" dirty="0"/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5929322" y="4396095"/>
            <a:ext cx="22145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Ideal flow: </a:t>
            </a:r>
            <a:r>
              <a:rPr lang="en-US" sz="2400" dirty="0" err="1" smtClean="0"/>
              <a:t>Barriereless</a:t>
            </a:r>
            <a:r>
              <a:rPr lang="en-US" sz="2400" dirty="0" smtClean="0"/>
              <a:t> TPC</a:t>
            </a:r>
          </a:p>
          <a:p>
            <a:r>
              <a:rPr lang="de-DE" sz="2400" dirty="0" smtClean="0"/>
              <a:t>Free slippage</a:t>
            </a:r>
            <a:endParaRPr lang="en-US" sz="2400" dirty="0"/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3857620" y="592933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Symbol" pitchFamily="18" charset="2"/>
              </a:rPr>
              <a:t>Q</a:t>
            </a:r>
            <a:r>
              <a:rPr lang="en-US" sz="2800" baseline="-25000" dirty="0" err="1"/>
              <a:t>r</a:t>
            </a:r>
            <a:r>
              <a:rPr lang="en-US" sz="2800" dirty="0"/>
              <a:t> &lt; </a:t>
            </a:r>
            <a:r>
              <a:rPr lang="en-US" sz="2800" dirty="0">
                <a:latin typeface="Symbol" pitchFamily="18" charset="2"/>
              </a:rPr>
              <a:t>Q</a:t>
            </a:r>
            <a:r>
              <a:rPr lang="en-US" sz="2800" baseline="-25000" dirty="0"/>
              <a:t>Y</a:t>
            </a:r>
            <a:r>
              <a:rPr lang="en-US" sz="2800" dirty="0"/>
              <a:t> &lt; </a:t>
            </a:r>
            <a:r>
              <a:rPr lang="en-US" sz="2800" dirty="0" err="1">
                <a:latin typeface="Symbol" pitchFamily="18" charset="2"/>
              </a:rPr>
              <a:t>Q</a:t>
            </a:r>
            <a:r>
              <a:rPr lang="en-US" sz="2800" baseline="-25000" dirty="0" err="1"/>
              <a:t>a</a:t>
            </a:r>
            <a:endParaRPr lang="en-US" sz="2800" baseline="-25000" dirty="0"/>
          </a:p>
        </p:txBody>
      </p:sp>
      <p:grpSp>
        <p:nvGrpSpPr>
          <p:cNvPr id="25" name="Group 38"/>
          <p:cNvGrpSpPr>
            <a:grpSpLocks/>
          </p:cNvGrpSpPr>
          <p:nvPr/>
        </p:nvGrpSpPr>
        <p:grpSpPr bwMode="auto">
          <a:xfrm>
            <a:off x="1357290" y="1714488"/>
            <a:ext cx="2851150" cy="1998663"/>
            <a:chOff x="748" y="1704"/>
            <a:chExt cx="1796" cy="1259"/>
          </a:xfrm>
        </p:grpSpPr>
        <p:sp>
          <p:nvSpPr>
            <p:cNvPr id="26" name="Arc 4"/>
            <p:cNvSpPr>
              <a:spLocks/>
            </p:cNvSpPr>
            <p:nvPr/>
          </p:nvSpPr>
          <p:spPr bwMode="auto">
            <a:xfrm>
              <a:off x="1189" y="1882"/>
              <a:ext cx="1203" cy="940"/>
            </a:xfrm>
            <a:custGeom>
              <a:avLst/>
              <a:gdLst>
                <a:gd name="G0" fmla="+- 542 0 0"/>
                <a:gd name="G1" fmla="+- 21600 0 0"/>
                <a:gd name="G2" fmla="+- 21600 0 0"/>
                <a:gd name="T0" fmla="*/ 0 w 22142"/>
                <a:gd name="T1" fmla="*/ 7 h 30399"/>
                <a:gd name="T2" fmla="*/ 20269 w 22142"/>
                <a:gd name="T3" fmla="*/ 30399 h 30399"/>
                <a:gd name="T4" fmla="*/ 542 w 22142"/>
                <a:gd name="T5" fmla="*/ 21600 h 30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42" h="30399" fill="none" extrusionOk="0">
                  <a:moveTo>
                    <a:pt x="-1" y="6"/>
                  </a:moveTo>
                  <a:cubicBezTo>
                    <a:pt x="180" y="2"/>
                    <a:pt x="361" y="-1"/>
                    <a:pt x="542" y="0"/>
                  </a:cubicBezTo>
                  <a:cubicBezTo>
                    <a:pt x="12471" y="0"/>
                    <a:pt x="22142" y="9670"/>
                    <a:pt x="22142" y="21600"/>
                  </a:cubicBezTo>
                  <a:cubicBezTo>
                    <a:pt x="22142" y="24631"/>
                    <a:pt x="21503" y="27629"/>
                    <a:pt x="20268" y="30398"/>
                  </a:cubicBezTo>
                </a:path>
                <a:path w="22142" h="30399" stroke="0" extrusionOk="0">
                  <a:moveTo>
                    <a:pt x="-1" y="6"/>
                  </a:moveTo>
                  <a:cubicBezTo>
                    <a:pt x="180" y="2"/>
                    <a:pt x="361" y="-1"/>
                    <a:pt x="542" y="0"/>
                  </a:cubicBezTo>
                  <a:cubicBezTo>
                    <a:pt x="12471" y="0"/>
                    <a:pt x="22142" y="9670"/>
                    <a:pt x="22142" y="21600"/>
                  </a:cubicBezTo>
                  <a:cubicBezTo>
                    <a:pt x="22142" y="24631"/>
                    <a:pt x="21503" y="27629"/>
                    <a:pt x="20268" y="30398"/>
                  </a:cubicBezTo>
                  <a:lnTo>
                    <a:pt x="542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984" y="1704"/>
              <a:ext cx="1464" cy="12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V="1">
              <a:off x="1200" y="1820"/>
              <a:ext cx="52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V="1">
              <a:off x="2300" y="2764"/>
              <a:ext cx="58" cy="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9" descr="Light upward diagonal"/>
            <p:cNvSpPr>
              <a:spLocks noChangeArrowheads="1"/>
            </p:cNvSpPr>
            <p:nvPr/>
          </p:nvSpPr>
          <p:spPr bwMode="auto">
            <a:xfrm rot="2446064">
              <a:off x="748" y="2303"/>
              <a:ext cx="1690" cy="33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1200" y="1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 flipV="1">
              <a:off x="2304" y="247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rc 29"/>
            <p:cNvSpPr>
              <a:spLocks/>
            </p:cNvSpPr>
            <p:nvPr/>
          </p:nvSpPr>
          <p:spPr bwMode="auto">
            <a:xfrm rot="19941241" flipV="1">
              <a:off x="1316" y="1884"/>
              <a:ext cx="95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00"/>
                <a:gd name="T1" fmla="*/ 0 h 21600"/>
                <a:gd name="T2" fmla="*/ 21400 w 21400"/>
                <a:gd name="T3" fmla="*/ 18665 h 21600"/>
                <a:gd name="T4" fmla="*/ 0 w 214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00" h="21600" fill="none" extrusionOk="0">
                  <a:moveTo>
                    <a:pt x="-1" y="0"/>
                  </a:moveTo>
                  <a:cubicBezTo>
                    <a:pt x="10795" y="0"/>
                    <a:pt x="19932" y="7969"/>
                    <a:pt x="21399" y="18665"/>
                  </a:cubicBezTo>
                </a:path>
                <a:path w="21400" h="21600" stroke="0" extrusionOk="0">
                  <a:moveTo>
                    <a:pt x="-1" y="0"/>
                  </a:moveTo>
                  <a:cubicBezTo>
                    <a:pt x="10795" y="0"/>
                    <a:pt x="19932" y="7969"/>
                    <a:pt x="21399" y="1866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rc 30"/>
            <p:cNvSpPr>
              <a:spLocks/>
            </p:cNvSpPr>
            <p:nvPr/>
          </p:nvSpPr>
          <p:spPr bwMode="auto">
            <a:xfrm rot="-38159956" flipH="1" flipV="1">
              <a:off x="2243" y="2653"/>
              <a:ext cx="96" cy="165"/>
            </a:xfrm>
            <a:custGeom>
              <a:avLst/>
              <a:gdLst>
                <a:gd name="G0" fmla="+- 0 0 0"/>
                <a:gd name="G1" fmla="+- 18851 0 0"/>
                <a:gd name="G2" fmla="+- 21600 0 0"/>
                <a:gd name="T0" fmla="*/ 10546 w 21600"/>
                <a:gd name="T1" fmla="*/ 0 h 37084"/>
                <a:gd name="T2" fmla="*/ 11581 w 21600"/>
                <a:gd name="T3" fmla="*/ 37084 h 37084"/>
                <a:gd name="T4" fmla="*/ 0 w 21600"/>
                <a:gd name="T5" fmla="*/ 18851 h 37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084" fill="none" extrusionOk="0">
                  <a:moveTo>
                    <a:pt x="10545" y="0"/>
                  </a:moveTo>
                  <a:cubicBezTo>
                    <a:pt x="17371" y="3819"/>
                    <a:pt x="21600" y="11029"/>
                    <a:pt x="21600" y="18851"/>
                  </a:cubicBezTo>
                  <a:cubicBezTo>
                    <a:pt x="21600" y="26242"/>
                    <a:pt x="17820" y="33120"/>
                    <a:pt x="11580" y="37083"/>
                  </a:cubicBezTo>
                </a:path>
                <a:path w="21600" h="37084" stroke="0" extrusionOk="0">
                  <a:moveTo>
                    <a:pt x="10545" y="0"/>
                  </a:moveTo>
                  <a:cubicBezTo>
                    <a:pt x="17371" y="3819"/>
                    <a:pt x="21600" y="11029"/>
                    <a:pt x="21600" y="18851"/>
                  </a:cubicBezTo>
                  <a:cubicBezTo>
                    <a:pt x="21600" y="26242"/>
                    <a:pt x="17820" y="33120"/>
                    <a:pt x="11580" y="37083"/>
                  </a:cubicBezTo>
                  <a:lnTo>
                    <a:pt x="0" y="1885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35"/>
            <p:cNvSpPr txBox="1">
              <a:spLocks noChangeArrowheads="1"/>
            </p:cNvSpPr>
            <p:nvPr/>
          </p:nvSpPr>
          <p:spPr bwMode="auto">
            <a:xfrm>
              <a:off x="1392" y="187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Symbol" pitchFamily="18" charset="2"/>
                </a:rPr>
                <a:t>Q</a:t>
              </a:r>
              <a:r>
                <a:rPr lang="en-US" sz="2400" baseline="-25000"/>
                <a:t>r</a:t>
              </a:r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auto">
            <a:xfrm>
              <a:off x="2064" y="235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Symbol" pitchFamily="18" charset="2"/>
                </a:rPr>
                <a:t>Q</a:t>
              </a:r>
              <a:r>
                <a:rPr lang="en-US" sz="2400" baseline="-25000" dirty="0" err="1"/>
                <a:t>a</a:t>
              </a:r>
              <a:endParaRPr lang="en-US" sz="2400" baseline="-25000" dirty="0"/>
            </a:p>
          </p:txBody>
        </p:sp>
      </p:grpSp>
      <p:grpSp>
        <p:nvGrpSpPr>
          <p:cNvPr id="45" name="Group 40"/>
          <p:cNvGrpSpPr>
            <a:grpSpLocks/>
          </p:cNvGrpSpPr>
          <p:nvPr/>
        </p:nvGrpSpPr>
        <p:grpSpPr bwMode="auto">
          <a:xfrm>
            <a:off x="4857752" y="1643050"/>
            <a:ext cx="2698750" cy="1998663"/>
            <a:chOff x="3304" y="1680"/>
            <a:chExt cx="1700" cy="1259"/>
          </a:xfrm>
        </p:grpSpPr>
        <p:sp>
          <p:nvSpPr>
            <p:cNvPr id="46" name="Line 14"/>
            <p:cNvSpPr>
              <a:spLocks noChangeShapeType="1"/>
            </p:cNvSpPr>
            <p:nvPr/>
          </p:nvSpPr>
          <p:spPr bwMode="auto">
            <a:xfrm>
              <a:off x="3540" y="1680"/>
              <a:ext cx="1464" cy="12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17" descr="Light upward diagonal"/>
            <p:cNvSpPr>
              <a:spLocks noChangeArrowheads="1"/>
            </p:cNvSpPr>
            <p:nvPr/>
          </p:nvSpPr>
          <p:spPr bwMode="auto">
            <a:xfrm rot="2446064">
              <a:off x="3304" y="2279"/>
              <a:ext cx="1690" cy="33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rc 20"/>
            <p:cNvSpPr>
              <a:spLocks/>
            </p:cNvSpPr>
            <p:nvPr/>
          </p:nvSpPr>
          <p:spPr bwMode="auto">
            <a:xfrm rot="16196962" flipV="1">
              <a:off x="3793" y="1721"/>
              <a:ext cx="947" cy="1067"/>
            </a:xfrm>
            <a:custGeom>
              <a:avLst/>
              <a:gdLst>
                <a:gd name="G0" fmla="+- 8087 0 0"/>
                <a:gd name="G1" fmla="+- 21600 0 0"/>
                <a:gd name="G2" fmla="+- 21600 0 0"/>
                <a:gd name="T0" fmla="*/ 0 w 29687"/>
                <a:gd name="T1" fmla="*/ 1571 h 29763"/>
                <a:gd name="T2" fmla="*/ 28085 w 29687"/>
                <a:gd name="T3" fmla="*/ 29763 h 29763"/>
                <a:gd name="T4" fmla="*/ 8087 w 29687"/>
                <a:gd name="T5" fmla="*/ 21600 h 29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87" h="29763" fill="none" extrusionOk="0">
                  <a:moveTo>
                    <a:pt x="0" y="1571"/>
                  </a:moveTo>
                  <a:cubicBezTo>
                    <a:pt x="2569" y="533"/>
                    <a:pt x="5315" y="-1"/>
                    <a:pt x="8087" y="0"/>
                  </a:cubicBezTo>
                  <a:cubicBezTo>
                    <a:pt x="20016" y="0"/>
                    <a:pt x="29687" y="9670"/>
                    <a:pt x="29687" y="21600"/>
                  </a:cubicBezTo>
                  <a:cubicBezTo>
                    <a:pt x="29687" y="24399"/>
                    <a:pt x="29142" y="27171"/>
                    <a:pt x="28085" y="29763"/>
                  </a:cubicBezTo>
                </a:path>
                <a:path w="29687" h="29763" stroke="0" extrusionOk="0">
                  <a:moveTo>
                    <a:pt x="0" y="1571"/>
                  </a:moveTo>
                  <a:cubicBezTo>
                    <a:pt x="2569" y="533"/>
                    <a:pt x="5315" y="-1"/>
                    <a:pt x="8087" y="0"/>
                  </a:cubicBezTo>
                  <a:cubicBezTo>
                    <a:pt x="20016" y="0"/>
                    <a:pt x="29687" y="9670"/>
                    <a:pt x="29687" y="21600"/>
                  </a:cubicBezTo>
                  <a:cubicBezTo>
                    <a:pt x="29687" y="24399"/>
                    <a:pt x="29142" y="27171"/>
                    <a:pt x="28085" y="29763"/>
                  </a:cubicBezTo>
                  <a:lnTo>
                    <a:pt x="8087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2"/>
            <p:cNvSpPr>
              <a:spLocks noChangeArrowheads="1"/>
            </p:cNvSpPr>
            <p:nvPr/>
          </p:nvSpPr>
          <p:spPr bwMode="auto">
            <a:xfrm>
              <a:off x="3704" y="1812"/>
              <a:ext cx="48" cy="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4720" y="2688"/>
              <a:ext cx="48" cy="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 flipV="1">
              <a:off x="3744" y="1720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4704" y="244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Arc 31"/>
            <p:cNvSpPr>
              <a:spLocks/>
            </p:cNvSpPr>
            <p:nvPr/>
          </p:nvSpPr>
          <p:spPr bwMode="auto">
            <a:xfrm rot="20113491" flipV="1">
              <a:off x="3789" y="1762"/>
              <a:ext cx="13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193"/>
                <a:gd name="T1" fmla="*/ 0 h 21600"/>
                <a:gd name="T2" fmla="*/ 20193 w 20193"/>
                <a:gd name="T3" fmla="*/ 13932 h 21600"/>
                <a:gd name="T4" fmla="*/ 0 w 2019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93" h="21600" fill="none" extrusionOk="0">
                  <a:moveTo>
                    <a:pt x="-1" y="0"/>
                  </a:moveTo>
                  <a:cubicBezTo>
                    <a:pt x="8971" y="0"/>
                    <a:pt x="17008" y="5545"/>
                    <a:pt x="20193" y="13931"/>
                  </a:cubicBezTo>
                </a:path>
                <a:path w="20193" h="21600" stroke="0" extrusionOk="0">
                  <a:moveTo>
                    <a:pt x="-1" y="0"/>
                  </a:moveTo>
                  <a:cubicBezTo>
                    <a:pt x="8971" y="0"/>
                    <a:pt x="17008" y="5545"/>
                    <a:pt x="20193" y="1393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37"/>
            <p:cNvSpPr txBox="1">
              <a:spLocks noChangeArrowheads="1"/>
            </p:cNvSpPr>
            <p:nvPr/>
          </p:nvSpPr>
          <p:spPr bwMode="auto">
            <a:xfrm>
              <a:off x="3888" y="177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Symbol" pitchFamily="18" charset="2"/>
                </a:rPr>
                <a:t>Q</a:t>
              </a:r>
              <a:r>
                <a:rPr lang="en-US" sz="2400" baseline="-25000"/>
                <a:t>Y</a:t>
              </a:r>
            </a:p>
          </p:txBody>
        </p:sp>
      </p:grp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1285852" y="1357298"/>
            <a:ext cx="6715172" cy="374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TPC line resistance (hysteresis) is due to solid surface heterogeneities: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morphologic and/or energetic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928662" y="192880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lang="de-DE" sz="2400" dirty="0">
              <a:cs typeface="Times New Roman" pitchFamily="18" charset="0"/>
            </a:endParaRPr>
          </a:p>
          <a:p>
            <a:pPr marL="541338" marR="0" lvl="0" indent="-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500042"/>
            <a:ext cx="360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Morphologic </a:t>
            </a:r>
            <a:r>
              <a:rPr lang="en-US" sz="2400" dirty="0" smtClean="0">
                <a:latin typeface="+mj-lt"/>
              </a:rPr>
              <a:t>heterogeneity</a:t>
            </a:r>
            <a:endParaRPr lang="en-US" sz="2400" dirty="0">
              <a:latin typeface="+mj-lt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142976" y="4572008"/>
            <a:ext cx="70009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The intrinsic contact angle at a rough surface is different from measured </a:t>
            </a:r>
            <a:r>
              <a:rPr lang="en-US" sz="2400" dirty="0" smtClean="0"/>
              <a:t>one: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/>
              <a:t>Wenzel</a:t>
            </a:r>
            <a:r>
              <a:rPr lang="en-US" sz="2400" dirty="0"/>
              <a:t>, Cassie-Baxter, wicking models  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214414" y="1500174"/>
            <a:ext cx="68262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361950" algn="l"/>
              </a:tabLst>
            </a:pPr>
            <a:r>
              <a:rPr lang="de-DE" sz="2400" dirty="0"/>
              <a:t>"</a:t>
            </a:r>
            <a:r>
              <a:rPr lang="en-GB" sz="2400" dirty="0"/>
              <a:t>God created the solids, the devil their surfaces</a:t>
            </a:r>
            <a:r>
              <a:rPr lang="de-DE" sz="2400" dirty="0"/>
              <a:t>"</a:t>
            </a:r>
          </a:p>
          <a:p>
            <a:pPr algn="ctr">
              <a:tabLst>
                <a:tab pos="361950" algn="l"/>
              </a:tabLst>
            </a:pPr>
            <a:endParaRPr lang="de-DE" sz="1600" dirty="0"/>
          </a:p>
          <a:p>
            <a:pPr algn="ctr">
              <a:tabLst>
                <a:tab pos="361950" algn="l"/>
              </a:tabLst>
            </a:pPr>
            <a:r>
              <a:rPr lang="de-DE" sz="2400" dirty="0"/>
              <a:t>Wolfgang Pauli (1900-1958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000233" y="3143248"/>
            <a:ext cx="507209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endParaRPr lang="de-DE" b="1" dirty="0"/>
          </a:p>
          <a:p>
            <a:pPr>
              <a:tabLst>
                <a:tab pos="361950" algn="l"/>
              </a:tabLst>
            </a:pPr>
            <a:r>
              <a:rPr lang="de-DE" sz="3200" b="1" dirty="0">
                <a:solidFill>
                  <a:srgbClr val="FF0000"/>
                </a:solidFill>
              </a:rPr>
              <a:t>REAL SURFACES ARE ROUGH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9F50-C72B-40A9-A018-B514FD7A39A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457</Words>
  <Application>Microsoft Office PowerPoint</Application>
  <PresentationFormat>On-screen Show (4:3)</PresentationFormat>
  <Paragraphs>153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Office Theme</vt:lpstr>
      <vt:lpstr>Equation</vt:lpstr>
      <vt:lpstr>Presentation</vt:lpstr>
      <vt:lpstr>Microsoft Equation 3.0</vt:lpstr>
      <vt:lpstr>Microsoft Drawing 1.01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University of Twente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DutschkV</dc:creator>
  <cp:lastModifiedBy>DutschkV</cp:lastModifiedBy>
  <cp:revision>100</cp:revision>
  <dcterms:created xsi:type="dcterms:W3CDTF">2011-04-12T10:51:35Z</dcterms:created>
  <dcterms:modified xsi:type="dcterms:W3CDTF">2011-04-12T17:36:22Z</dcterms:modified>
</cp:coreProperties>
</file>