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3" r:id="rId2"/>
    <p:sldId id="302" r:id="rId3"/>
    <p:sldId id="322" r:id="rId4"/>
    <p:sldId id="329" r:id="rId5"/>
    <p:sldId id="323" r:id="rId6"/>
    <p:sldId id="324" r:id="rId7"/>
    <p:sldId id="325" r:id="rId8"/>
    <p:sldId id="326" r:id="rId9"/>
    <p:sldId id="328" r:id="rId10"/>
    <p:sldId id="327" r:id="rId11"/>
    <p:sldId id="311" r:id="rId12"/>
    <p:sldId id="294" r:id="rId13"/>
    <p:sldId id="295" r:id="rId14"/>
    <p:sldId id="280" r:id="rId15"/>
    <p:sldId id="263" r:id="rId16"/>
    <p:sldId id="264" r:id="rId17"/>
    <p:sldId id="313" r:id="rId18"/>
    <p:sldId id="306" r:id="rId19"/>
    <p:sldId id="265" r:id="rId20"/>
    <p:sldId id="288" r:id="rId21"/>
    <p:sldId id="298" r:id="rId22"/>
    <p:sldId id="314" r:id="rId23"/>
    <p:sldId id="299" r:id="rId24"/>
    <p:sldId id="316" r:id="rId25"/>
    <p:sldId id="315" r:id="rId26"/>
    <p:sldId id="300" r:id="rId27"/>
    <p:sldId id="289" r:id="rId28"/>
    <p:sldId id="307" r:id="rId29"/>
    <p:sldId id="308" r:id="rId30"/>
    <p:sldId id="317" r:id="rId31"/>
    <p:sldId id="318" r:id="rId32"/>
    <p:sldId id="319" r:id="rId33"/>
    <p:sldId id="320" r:id="rId34"/>
    <p:sldId id="321" r:id="rId35"/>
    <p:sldId id="287" r:id="rId36"/>
    <p:sldId id="309" r:id="rId37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99"/>
    <a:srgbClr val="CCCC00"/>
    <a:srgbClr val="339933"/>
    <a:srgbClr val="FF9966"/>
    <a:srgbClr val="B1BD89"/>
    <a:srgbClr val="996633"/>
    <a:srgbClr val="006600"/>
    <a:srgbClr val="66FF3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5230" autoAdjust="0"/>
  </p:normalViewPr>
  <p:slideViewPr>
    <p:cSldViewPr snapToGrid="0">
      <p:cViewPr>
        <p:scale>
          <a:sx n="80" d="100"/>
          <a:sy n="80" d="100"/>
        </p:scale>
        <p:origin x="-87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4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7EAD8-2E06-4E5D-92B1-D25047A19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648B-9856-4A68-BB1D-AB7899BF53E0}" type="datetimeFigureOut">
              <a:rPr lang="en-GB" smtClean="0"/>
              <a:pPr/>
              <a:t>18/04/2011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D365-69CB-4338-99DF-740FA31DCD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0D365-69CB-4338-99DF-740FA31DCDA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0D365-69CB-4338-99DF-740FA31DCDA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0D365-69CB-4338-99DF-740FA31DCDA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A5EA6-059E-41F5-8263-973576B2A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16408-5220-4EE8-8AD7-5748045EC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CC174-4CB6-4D29-8A31-F43F70F8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E0B01-0E01-4067-BD83-BA944C7C8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2A07A-21CD-4482-A191-5BCDE2A90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8AA9-18BE-4B35-B7C1-A50D864FB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A56E-46CD-489B-A845-E321B350F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3C8B-4CB3-4FA6-8CF2-FA01DC04B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C9A8D-DEA2-430A-8600-63D074AC1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71ACF-DA54-4458-8996-42C8BFF4C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FE5D-7C83-4702-AEA4-E76192AA3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82CFD-3371-41D5-8124-3E840E40B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std43.lcpe.uni-sofia.bg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earth-photography.com/Countries/England/London_subgallery/England_London_MillenniumBridg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freefoto.com/images/31/46/31_46_9_web.jpg?&amp;k=The+Erotic+Gherkin+or+Swiss+Re+building+at+night,+London" TargetMode="External"/><Relationship Id="rId5" Type="http://schemas.openxmlformats.org/officeDocument/2006/relationships/image" Target="../media/image2.jpeg"/><Relationship Id="rId10" Type="http://schemas.openxmlformats.org/officeDocument/2006/relationships/image" Target="http://cost-d43-school.org/cost_school_logo.png" TargetMode="External"/><Relationship Id="rId4" Type="http://schemas.openxmlformats.org/officeDocument/2006/relationships/image" Target="http://www.earth-photography.com/photos/Countries/England/thumbnails/England_London_MillenniumBridge.jpg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-groups.dcs.st-and.ac.uk/~history/PictDisplay/Broglie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33550" y="3362325"/>
            <a:ext cx="5876925" cy="15716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756833" y="2484158"/>
            <a:ext cx="36841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600" b="1" dirty="0">
                <a:latin typeface="Calibri" pitchFamily="34" charset="0"/>
              </a:rPr>
              <a:t>Queen Mary</a:t>
            </a:r>
          </a:p>
          <a:p>
            <a:pPr algn="ctr" eaLnBrk="0" hangingPunct="0"/>
            <a:r>
              <a:rPr lang="en-GB" sz="1600" b="1" dirty="0">
                <a:latin typeface="Calibri" pitchFamily="34" charset="0"/>
              </a:rPr>
              <a:t>University of </a:t>
            </a:r>
            <a:r>
              <a:rPr lang="en-GB" sz="1600" b="1" dirty="0" smtClean="0">
                <a:latin typeface="Calibri" pitchFamily="34" charset="0"/>
              </a:rPr>
              <a:t>London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595717" y="620857"/>
            <a:ext cx="6006353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Neutron Reflectivity study of  interfaces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798668" y="1469091"/>
            <a:ext cx="3600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buFontTx/>
              <a:buAutoNum type="alphaUcPeriod"/>
            </a:pPr>
            <a:r>
              <a:rPr lang="en-US" sz="1600" b="1" dirty="0">
                <a:latin typeface="Calibri" pitchFamily="34" charset="0"/>
              </a:rPr>
              <a:t>Zarbakhsh 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699224" y="2092419"/>
            <a:ext cx="17993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latin typeface="Calibri" pitchFamily="34" charset="0"/>
              </a:rPr>
              <a:t>a.zarbakhsh@qmul.ac.uk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47676" y="5353050"/>
            <a:ext cx="8201024" cy="1003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790700" y="5346701"/>
            <a:ext cx="6726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7"/>
            <a:r>
              <a:rPr lang="en-US" sz="1100" b="1" dirty="0" smtClean="0"/>
              <a:t>COST Action D43</a:t>
            </a:r>
            <a:endParaRPr lang="en-GB" sz="1100" dirty="0" smtClean="0"/>
          </a:p>
          <a:p>
            <a:pPr lvl="7"/>
            <a:r>
              <a:rPr lang="en-US" sz="1100" b="1" dirty="0" smtClean="0"/>
              <a:t>Colloid and Interface Science for Nanotechnology</a:t>
            </a:r>
            <a:endParaRPr lang="en-GB" sz="1100" dirty="0" smtClean="0"/>
          </a:p>
          <a:p>
            <a:pPr lvl="4" algn="r"/>
            <a:endParaRPr lang="en-US" sz="1200" b="1" dirty="0">
              <a:latin typeface="Verdana" pitchFamily="34" charset="0"/>
            </a:endParaRPr>
          </a:p>
          <a:p>
            <a:pPr algn="r"/>
            <a:r>
              <a:rPr lang="en-US" sz="1400" b="1" dirty="0" smtClean="0"/>
              <a:t>Sofia 2011</a:t>
            </a:r>
            <a:endParaRPr lang="en-US" sz="1400" b="1" dirty="0"/>
          </a:p>
        </p:txBody>
      </p:sp>
      <p:pic>
        <p:nvPicPr>
          <p:cNvPr id="9" name="Picture 9" descr="http://www.earth-photography.com/photos/Countries/England/thumbnails/England_London_Millennium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662798" y="3525837"/>
            <a:ext cx="1660525" cy="124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0" descr="The Erotic Gherkin or Swiss Re building at night, London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083516" y="3517106"/>
            <a:ext cx="1371600" cy="126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6" descr="http://news.bbc.co.uk/nol/shared/spl/hi/pop_ups/08/in_pictures_london_at_night/img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9750" y="3540158"/>
            <a:ext cx="1770433" cy="121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COST Action D43">
            <a:hlinkClick r:id="rId8" tgtFrame="&quot;_blank&quot;"/>
          </p:cNvPr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33412" y="5438775"/>
            <a:ext cx="1281113" cy="714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11150" y="719138"/>
            <a:ext cx="401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The neutron Reflectivity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516438" y="754063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600">
                <a:solidFill>
                  <a:srgbClr val="0066FF"/>
                </a:solidFill>
              </a:rPr>
              <a:t>Applications</a:t>
            </a:r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4403725" y="727075"/>
            <a:ext cx="0" cy="39211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517525" y="16732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Surface Chemistry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3730625" y="1682750"/>
            <a:ext cx="4500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Surfacatnts, Polymers, Protein, Lipids</a:t>
            </a: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at  air –water </a:t>
            </a: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solid –liquid and </a:t>
            </a: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liquid –liquid interfaces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517525" y="3476625"/>
            <a:ext cx="157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Solid surfaces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3730625" y="3409950"/>
            <a:ext cx="393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Thin films, multilayers, polymers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517525" y="4870450"/>
            <a:ext cx="198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Verdana" pitchFamily="34" charset="0"/>
              </a:rPr>
              <a:t>Magnetic </a:t>
            </a:r>
            <a:r>
              <a:rPr lang="en-US" sz="1600">
                <a:solidFill>
                  <a:srgbClr val="FF3300"/>
                </a:solidFill>
              </a:rPr>
              <a:t>sample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3730625" y="4806950"/>
            <a:ext cx="4692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Magnetic multilayers, superconductors </a:t>
            </a:r>
          </a:p>
          <a:p>
            <a:r>
              <a:rPr lang="en-US" sz="1600">
                <a:solidFill>
                  <a:schemeClr val="tx1"/>
                </a:solidFill>
                <a:latin typeface="Verdana" pitchFamily="34" charset="0"/>
              </a:rPr>
              <a:t>and thin films</a:t>
            </a:r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69913" y="6530975"/>
            <a:ext cx="8159750" cy="4763"/>
          </a:xfrm>
          <a:prstGeom prst="line">
            <a:avLst/>
          </a:prstGeom>
          <a:noFill/>
          <a:ln w="57150" cmpd="thinThick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33554" y="900094"/>
            <a:ext cx="42606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The Liquid/Liquid Interface Why and How?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3450" y="1495425"/>
            <a:ext cx="763644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Why</a:t>
            </a:r>
            <a:endParaRPr lang="en-GB" dirty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Transport properties of cell membrane</a:t>
            </a:r>
          </a:p>
          <a:p>
            <a:r>
              <a:rPr lang="en-GB" dirty="0" smtClean="0">
                <a:latin typeface="Calibri" pitchFamily="34" charset="0"/>
              </a:rPr>
              <a:t>Stabilisation of emulsion </a:t>
            </a:r>
          </a:p>
          <a:p>
            <a:r>
              <a:rPr lang="en-GB" dirty="0" smtClean="0">
                <a:latin typeface="Calibri" pitchFamily="34" charset="0"/>
              </a:rPr>
              <a:t>Mixed surfactants and cold water cleaning</a:t>
            </a:r>
          </a:p>
          <a:p>
            <a:r>
              <a:rPr lang="en-GB" dirty="0" smtClean="0">
                <a:latin typeface="Calibri" pitchFamily="34" charset="0"/>
              </a:rPr>
              <a:t>Proteins (and surfactants) </a:t>
            </a:r>
            <a:r>
              <a:rPr lang="en-GB" dirty="0">
                <a:latin typeface="Calibri" pitchFamily="34" charset="0"/>
              </a:rPr>
              <a:t>at </a:t>
            </a:r>
            <a:r>
              <a:rPr lang="en-GB" dirty="0" smtClean="0">
                <a:latin typeface="Calibri" pitchFamily="34" charset="0"/>
              </a:rPr>
              <a:t>Oil / Water: Important </a:t>
            </a:r>
            <a:r>
              <a:rPr lang="en-GB" dirty="0">
                <a:latin typeface="Calibri" pitchFamily="34" charset="0"/>
              </a:rPr>
              <a:t>in biological &amp; food systems</a:t>
            </a:r>
          </a:p>
          <a:p>
            <a:r>
              <a:rPr lang="en-GB" dirty="0">
                <a:latin typeface="Calibri" pitchFamily="34" charset="0"/>
              </a:rPr>
              <a:t>Proteins stabilise a diverse range of colloids including: </a:t>
            </a:r>
            <a:r>
              <a:rPr lang="en-GB" dirty="0" smtClean="0">
                <a:latin typeface="Calibri" pitchFamily="34" charset="0"/>
              </a:rPr>
              <a:t>blood, ice-cream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dirty="0" smtClean="0">
                <a:latin typeface="Calibri" pitchFamily="34" charset="0"/>
              </a:rPr>
              <a:t>milk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0425" y="3736975"/>
            <a:ext cx="694055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How</a:t>
            </a:r>
          </a:p>
          <a:p>
            <a:endParaRPr lang="en-GB" b="1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Sum Frequency Spectroscopy</a:t>
            </a:r>
          </a:p>
          <a:p>
            <a:r>
              <a:rPr lang="en-GB" dirty="0">
                <a:latin typeface="Calibri" pitchFamily="34" charset="0"/>
              </a:rPr>
              <a:t>x-ray </a:t>
            </a:r>
            <a:r>
              <a:rPr lang="en-GB" dirty="0" smtClean="0">
                <a:latin typeface="Calibri" pitchFamily="34" charset="0"/>
              </a:rPr>
              <a:t>reflectivity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Neutron </a:t>
            </a:r>
            <a:r>
              <a:rPr lang="en-GB" dirty="0" smtClean="0">
                <a:latin typeface="Calibri" pitchFamily="34" charset="0"/>
              </a:rPr>
              <a:t>reflectivity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750" y="257175"/>
            <a:ext cx="666750" cy="495300"/>
            <a:chOff x="304800" y="447675"/>
            <a:chExt cx="666750" cy="495300"/>
          </a:xfrm>
        </p:grpSpPr>
        <p:sp>
          <p:nvSpPr>
            <p:cNvPr id="6" name="Rectangle 5"/>
            <p:cNvSpPr/>
            <p:nvPr/>
          </p:nvSpPr>
          <p:spPr>
            <a:xfrm>
              <a:off x="304800" y="4476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96094" y="4921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/>
          <p:nvPr/>
        </p:nvGrpSpPr>
        <p:grpSpPr>
          <a:xfrm>
            <a:off x="4597563" y="180975"/>
            <a:ext cx="4546437" cy="3430291"/>
            <a:chOff x="4597563" y="180975"/>
            <a:chExt cx="4546437" cy="3430291"/>
          </a:xfrm>
        </p:grpSpPr>
        <p:sp>
          <p:nvSpPr>
            <p:cNvPr id="85063" name="Rectangle 71"/>
            <p:cNvSpPr>
              <a:spLocks noChangeArrowheads="1"/>
            </p:cNvSpPr>
            <p:nvPr/>
          </p:nvSpPr>
          <p:spPr bwMode="auto">
            <a:xfrm>
              <a:off x="4597563" y="2964935"/>
              <a:ext cx="45464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3300"/>
                  </a:solidFill>
                  <a:latin typeface="Calibri" pitchFamily="34" charset="0"/>
                  <a:cs typeface="Times New Roman" pitchFamily="18" charset="0"/>
                </a:rPr>
                <a:t>Limitation: </a:t>
              </a:r>
              <a:r>
                <a:rPr lang="en-GB" sz="1200" b="1" dirty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GB" sz="1200" dirty="0">
                  <a:latin typeface="Calibri" pitchFamily="34" charset="0"/>
                  <a:cs typeface="Times New Roman" pitchFamily="18" charset="0"/>
                </a:rPr>
                <a:t>the maintenance of a uniform condensed oil layer is</a:t>
              </a:r>
            </a:p>
            <a:p>
              <a:r>
                <a:rPr lang="en-GB" sz="1200" dirty="0">
                  <a:latin typeface="Calibri" pitchFamily="34" charset="0"/>
                  <a:cs typeface="Times New Roman" pitchFamily="18" charset="0"/>
                </a:rPr>
                <a:t> a non-trivial and very time-consuming task. the technique is restricted</a:t>
              </a:r>
            </a:p>
            <a:p>
              <a:r>
                <a:rPr lang="en-GB" sz="1200" dirty="0">
                  <a:latin typeface="Calibri" pitchFamily="34" charset="0"/>
                  <a:cs typeface="Times New Roman" pitchFamily="18" charset="0"/>
                </a:rPr>
                <a:t> to the study of volatile oils limited contrast can be used. </a:t>
              </a:r>
            </a:p>
          </p:txBody>
        </p:sp>
        <p:grpSp>
          <p:nvGrpSpPr>
            <p:cNvPr id="85068" name="Group 76"/>
            <p:cNvGrpSpPr>
              <a:grpSpLocks/>
            </p:cNvGrpSpPr>
            <p:nvPr/>
          </p:nvGrpSpPr>
          <p:grpSpPr bwMode="auto">
            <a:xfrm>
              <a:off x="4745038" y="180975"/>
              <a:ext cx="3970337" cy="2784475"/>
              <a:chOff x="940" y="1346"/>
              <a:chExt cx="2501" cy="1754"/>
            </a:xfrm>
          </p:grpSpPr>
          <p:sp>
            <p:nvSpPr>
              <p:cNvPr id="85069" name="Text Box 77"/>
              <p:cNvSpPr txBox="1">
                <a:spLocks noChangeArrowheads="1"/>
              </p:cNvSpPr>
              <p:nvPr/>
            </p:nvSpPr>
            <p:spPr bwMode="auto">
              <a:xfrm>
                <a:off x="2556" y="2188"/>
                <a:ext cx="388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thick oil</a:t>
                </a:r>
              </a:p>
            </p:txBody>
          </p:sp>
          <p:sp>
            <p:nvSpPr>
              <p:cNvPr id="85070" name="Text Box 78"/>
              <p:cNvSpPr txBox="1">
                <a:spLocks noChangeArrowheads="1"/>
              </p:cNvSpPr>
              <p:nvPr/>
            </p:nvSpPr>
            <p:spPr bwMode="auto">
              <a:xfrm>
                <a:off x="2553" y="1897"/>
                <a:ext cx="464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Oil -water</a:t>
                </a:r>
              </a:p>
            </p:txBody>
          </p:sp>
          <p:sp>
            <p:nvSpPr>
              <p:cNvPr id="85071" name="Text Box 79"/>
              <p:cNvSpPr txBox="1">
                <a:spLocks noChangeArrowheads="1"/>
              </p:cNvSpPr>
              <p:nvPr/>
            </p:nvSpPr>
            <p:spPr bwMode="auto">
              <a:xfrm>
                <a:off x="2549" y="1614"/>
                <a:ext cx="317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water</a:t>
                </a:r>
              </a:p>
            </p:txBody>
          </p:sp>
          <p:sp>
            <p:nvSpPr>
              <p:cNvPr id="85072" name="Text Box 80"/>
              <p:cNvSpPr txBox="1">
                <a:spLocks noChangeArrowheads="1"/>
              </p:cNvSpPr>
              <p:nvPr/>
            </p:nvSpPr>
            <p:spPr bwMode="auto">
              <a:xfrm>
                <a:off x="2563" y="2387"/>
                <a:ext cx="464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Oil -water</a:t>
                </a:r>
              </a:p>
            </p:txBody>
          </p:sp>
          <p:sp>
            <p:nvSpPr>
              <p:cNvPr id="85073" name="Text Box 81"/>
              <p:cNvSpPr txBox="1">
                <a:spLocks noChangeArrowheads="1"/>
              </p:cNvSpPr>
              <p:nvPr/>
            </p:nvSpPr>
            <p:spPr bwMode="auto">
              <a:xfrm>
                <a:off x="2565" y="2788"/>
                <a:ext cx="876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few micron oil - water</a:t>
                </a:r>
              </a:p>
            </p:txBody>
          </p:sp>
          <p:sp>
            <p:nvSpPr>
              <p:cNvPr id="85074" name="Rectangle 82"/>
              <p:cNvSpPr>
                <a:spLocks noChangeArrowheads="1"/>
              </p:cNvSpPr>
              <p:nvPr/>
            </p:nvSpPr>
            <p:spPr bwMode="auto">
              <a:xfrm>
                <a:off x="941" y="1347"/>
                <a:ext cx="1427" cy="1753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075" name="Group 83"/>
              <p:cNvGrpSpPr>
                <a:grpSpLocks/>
              </p:cNvGrpSpPr>
              <p:nvPr/>
            </p:nvGrpSpPr>
            <p:grpSpPr bwMode="auto">
              <a:xfrm>
                <a:off x="980" y="1370"/>
                <a:ext cx="1178" cy="1659"/>
                <a:chOff x="1225" y="570"/>
                <a:chExt cx="2171" cy="2865"/>
              </a:xfrm>
            </p:grpSpPr>
            <p:pic>
              <p:nvPicPr>
                <p:cNvPr id="85076" name="Picture 8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4" y="698"/>
                  <a:ext cx="1608" cy="24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5077" name="Group 85"/>
                <p:cNvGrpSpPr>
                  <a:grpSpLocks/>
                </p:cNvGrpSpPr>
                <p:nvPr/>
              </p:nvGrpSpPr>
              <p:grpSpPr bwMode="auto">
                <a:xfrm>
                  <a:off x="1588" y="645"/>
                  <a:ext cx="84" cy="2474"/>
                  <a:chOff x="1588" y="645"/>
                  <a:chExt cx="84" cy="2474"/>
                </a:xfrm>
              </p:grpSpPr>
              <p:sp>
                <p:nvSpPr>
                  <p:cNvPr id="8507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588" y="650"/>
                    <a:ext cx="10" cy="246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7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1282"/>
                    <a:ext cx="79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1879"/>
                    <a:ext cx="79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2477"/>
                    <a:ext cx="79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645"/>
                    <a:ext cx="79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83" name="Group 91"/>
                <p:cNvGrpSpPr>
                  <a:grpSpLocks/>
                </p:cNvGrpSpPr>
                <p:nvPr/>
              </p:nvGrpSpPr>
              <p:grpSpPr bwMode="auto">
                <a:xfrm>
                  <a:off x="1593" y="3039"/>
                  <a:ext cx="1677" cy="85"/>
                  <a:chOff x="1593" y="3039"/>
                  <a:chExt cx="1677" cy="85"/>
                </a:xfrm>
              </p:grpSpPr>
              <p:sp>
                <p:nvSpPr>
                  <p:cNvPr id="8508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114"/>
                    <a:ext cx="1672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50" y="3039"/>
                    <a:ext cx="1" cy="80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708" y="3039"/>
                    <a:ext cx="1" cy="80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3039"/>
                    <a:ext cx="1" cy="80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039"/>
                    <a:ext cx="10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8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3039"/>
                    <a:ext cx="10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9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703" y="3039"/>
                    <a:ext cx="10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091" name="Rectangle 99"/>
                <p:cNvSpPr>
                  <a:spLocks noChangeArrowheads="1"/>
                </p:cNvSpPr>
                <p:nvPr/>
              </p:nvSpPr>
              <p:spPr bwMode="auto">
                <a:xfrm rot="16200000">
                  <a:off x="847" y="1654"/>
                  <a:ext cx="933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Log Reflectivity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50" y="3238"/>
                  <a:ext cx="552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17" y="3269"/>
                  <a:ext cx="431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Q x 10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32" y="3266"/>
                  <a:ext cx="5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</a:rPr>
                    <a:t>2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84" y="3269"/>
                  <a:ext cx="81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/ 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24" y="3269"/>
                  <a:ext cx="98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Å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585" y="3266"/>
                  <a:ext cx="35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</a:rPr>
                    <a:t>-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600" y="3266"/>
                  <a:ext cx="5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</a:rPr>
                    <a:t>1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393" y="2402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446" y="2432"/>
                  <a:ext cx="66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433" y="1805"/>
                  <a:ext cx="134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485" y="1832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433" y="1207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485" y="1235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4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433" y="570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485" y="599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6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0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070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89" y="3148"/>
                  <a:ext cx="23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1.50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13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31" y="3148"/>
                  <a:ext cx="23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1.00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1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588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05" y="3148"/>
                  <a:ext cx="233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2.00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1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46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4" name="Rectangle 122"/>
                <p:cNvSpPr>
                  <a:spLocks noChangeArrowheads="1"/>
                </p:cNvSpPr>
                <p:nvPr/>
              </p:nvSpPr>
              <p:spPr bwMode="auto">
                <a:xfrm>
                  <a:off x="3163" y="3148"/>
                  <a:ext cx="233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2.50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5115" name="Rectangle 123"/>
              <p:cNvSpPr>
                <a:spLocks noChangeArrowheads="1"/>
              </p:cNvSpPr>
              <p:nvPr/>
            </p:nvSpPr>
            <p:spPr bwMode="auto">
              <a:xfrm>
                <a:off x="940" y="1346"/>
                <a:ext cx="1427" cy="1753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5116" name="Picture 12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3" y="1444"/>
                <a:ext cx="873" cy="1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5117" name="Group 125"/>
              <p:cNvGrpSpPr>
                <a:grpSpLocks/>
              </p:cNvGrpSpPr>
              <p:nvPr/>
            </p:nvGrpSpPr>
            <p:grpSpPr bwMode="auto">
              <a:xfrm>
                <a:off x="1177" y="1414"/>
                <a:ext cx="45" cy="1432"/>
                <a:chOff x="1588" y="645"/>
                <a:chExt cx="84" cy="2474"/>
              </a:xfrm>
            </p:grpSpPr>
            <p:sp>
              <p:nvSpPr>
                <p:cNvPr id="8511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88" y="650"/>
                  <a:ext cx="10" cy="246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93" y="1282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593" y="1879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593" y="2477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593" y="64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123" name="Group 131"/>
              <p:cNvGrpSpPr>
                <a:grpSpLocks/>
              </p:cNvGrpSpPr>
              <p:nvPr/>
            </p:nvGrpSpPr>
            <p:grpSpPr bwMode="auto">
              <a:xfrm>
                <a:off x="1179" y="2800"/>
                <a:ext cx="910" cy="49"/>
                <a:chOff x="1593" y="3039"/>
                <a:chExt cx="1677" cy="85"/>
              </a:xfrm>
            </p:grpSpPr>
            <p:sp>
              <p:nvSpPr>
                <p:cNvPr id="8512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593" y="3114"/>
                  <a:ext cx="1672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5" name="Line 133"/>
                <p:cNvSpPr>
                  <a:spLocks noChangeShapeType="1"/>
                </p:cNvSpPr>
                <p:nvPr/>
              </p:nvSpPr>
              <p:spPr bwMode="auto">
                <a:xfrm>
                  <a:off x="2150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6" name="Line 134"/>
                <p:cNvSpPr>
                  <a:spLocks noChangeShapeType="1"/>
                </p:cNvSpPr>
                <p:nvPr/>
              </p:nvSpPr>
              <p:spPr bwMode="auto">
                <a:xfrm>
                  <a:off x="2708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7" name="Line 135"/>
                <p:cNvSpPr>
                  <a:spLocks noChangeShapeType="1"/>
                </p:cNvSpPr>
                <p:nvPr/>
              </p:nvSpPr>
              <p:spPr bwMode="auto">
                <a:xfrm>
                  <a:off x="3265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145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3260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703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131" name="Rectangle 139"/>
              <p:cNvSpPr>
                <a:spLocks noChangeArrowheads="1"/>
              </p:cNvSpPr>
              <p:nvPr/>
            </p:nvSpPr>
            <p:spPr bwMode="auto">
              <a:xfrm rot="16200000">
                <a:off x="758" y="2003"/>
                <a:ext cx="54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Log Reflectivity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2" name="Rectangle 140"/>
              <p:cNvSpPr>
                <a:spLocks noChangeArrowheads="1"/>
              </p:cNvSpPr>
              <p:nvPr/>
            </p:nvSpPr>
            <p:spPr bwMode="auto">
              <a:xfrm>
                <a:off x="1482" y="2915"/>
                <a:ext cx="29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3" name="Rectangle 141"/>
              <p:cNvSpPr>
                <a:spLocks noChangeArrowheads="1"/>
              </p:cNvSpPr>
              <p:nvPr/>
            </p:nvSpPr>
            <p:spPr bwMode="auto">
              <a:xfrm>
                <a:off x="1463" y="2932"/>
                <a:ext cx="23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Q x 10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4" name="Rectangle 142"/>
              <p:cNvSpPr>
                <a:spLocks noChangeArrowheads="1"/>
              </p:cNvSpPr>
              <p:nvPr/>
            </p:nvSpPr>
            <p:spPr bwMode="auto">
              <a:xfrm>
                <a:off x="1635" y="2932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700">
                    <a:solidFill>
                      <a:srgbClr val="000000"/>
                    </a:solidFill>
                  </a:rPr>
                  <a:t>2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5" name="Rectangle 143"/>
              <p:cNvSpPr>
                <a:spLocks noChangeArrowheads="1"/>
              </p:cNvSpPr>
              <p:nvPr/>
            </p:nvSpPr>
            <p:spPr bwMode="auto">
              <a:xfrm>
                <a:off x="1663" y="2932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/ 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6" name="Rectangle 144"/>
              <p:cNvSpPr>
                <a:spLocks noChangeArrowheads="1"/>
              </p:cNvSpPr>
              <p:nvPr/>
            </p:nvSpPr>
            <p:spPr bwMode="auto">
              <a:xfrm>
                <a:off x="1685" y="2932"/>
                <a:ext cx="5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Å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7" name="Rectangle 145"/>
              <p:cNvSpPr>
                <a:spLocks noChangeArrowheads="1"/>
              </p:cNvSpPr>
              <p:nvPr/>
            </p:nvSpPr>
            <p:spPr bwMode="auto">
              <a:xfrm>
                <a:off x="1718" y="2932"/>
                <a:ext cx="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700">
                    <a:solidFill>
                      <a:srgbClr val="000000"/>
                    </a:solidFill>
                  </a:rPr>
                  <a:t>-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8" name="Rectangle 146"/>
              <p:cNvSpPr>
                <a:spLocks noChangeArrowheads="1"/>
              </p:cNvSpPr>
              <p:nvPr/>
            </p:nvSpPr>
            <p:spPr bwMode="auto">
              <a:xfrm>
                <a:off x="1726" y="2932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700">
                    <a:solidFill>
                      <a:srgbClr val="000000"/>
                    </a:solidFill>
                  </a:rPr>
                  <a:t>1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39" name="Rectangle 147"/>
              <p:cNvSpPr>
                <a:spLocks noChangeArrowheads="1"/>
              </p:cNvSpPr>
              <p:nvPr/>
            </p:nvSpPr>
            <p:spPr bwMode="auto">
              <a:xfrm>
                <a:off x="1071" y="2431"/>
                <a:ext cx="7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0" name="Rectangle 148"/>
              <p:cNvSpPr>
                <a:spLocks noChangeArrowheads="1"/>
              </p:cNvSpPr>
              <p:nvPr/>
            </p:nvSpPr>
            <p:spPr bwMode="auto">
              <a:xfrm>
                <a:off x="1099" y="2448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41" name="Rectangle 149"/>
              <p:cNvSpPr>
                <a:spLocks noChangeArrowheads="1"/>
              </p:cNvSpPr>
              <p:nvPr/>
            </p:nvSpPr>
            <p:spPr bwMode="auto">
              <a:xfrm>
                <a:off x="1092" y="2085"/>
                <a:ext cx="7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2" name="Rectangle 150"/>
              <p:cNvSpPr>
                <a:spLocks noChangeArrowheads="1"/>
              </p:cNvSpPr>
              <p:nvPr/>
            </p:nvSpPr>
            <p:spPr bwMode="auto">
              <a:xfrm>
                <a:off x="1120" y="21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2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43" name="Rectangle 151"/>
              <p:cNvSpPr>
                <a:spLocks noChangeArrowheads="1"/>
              </p:cNvSpPr>
              <p:nvPr/>
            </p:nvSpPr>
            <p:spPr bwMode="auto">
              <a:xfrm>
                <a:off x="1092" y="1739"/>
                <a:ext cx="7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4" name="Rectangle 152"/>
              <p:cNvSpPr>
                <a:spLocks noChangeArrowheads="1"/>
              </p:cNvSpPr>
              <p:nvPr/>
            </p:nvSpPr>
            <p:spPr bwMode="auto">
              <a:xfrm>
                <a:off x="1120" y="1756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4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45" name="Rectangle 153"/>
              <p:cNvSpPr>
                <a:spLocks noChangeArrowheads="1"/>
              </p:cNvSpPr>
              <p:nvPr/>
            </p:nvSpPr>
            <p:spPr bwMode="auto">
              <a:xfrm>
                <a:off x="1092" y="1370"/>
                <a:ext cx="7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6" name="Rectangle 154"/>
              <p:cNvSpPr>
                <a:spLocks noChangeArrowheads="1"/>
              </p:cNvSpPr>
              <p:nvPr/>
            </p:nvSpPr>
            <p:spPr bwMode="auto">
              <a:xfrm>
                <a:off x="1120" y="1387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6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47" name="Rectangle 155"/>
              <p:cNvSpPr>
                <a:spLocks noChangeArrowheads="1"/>
              </p:cNvSpPr>
              <p:nvPr/>
            </p:nvSpPr>
            <p:spPr bwMode="auto">
              <a:xfrm>
                <a:off x="1438" y="2846"/>
                <a:ext cx="12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8" name="Rectangle 156"/>
              <p:cNvSpPr>
                <a:spLocks noChangeArrowheads="1"/>
              </p:cNvSpPr>
              <p:nvPr/>
            </p:nvSpPr>
            <p:spPr bwMode="auto">
              <a:xfrm>
                <a:off x="1449" y="2863"/>
                <a:ext cx="1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1.50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49" name="Rectangle 157"/>
              <p:cNvSpPr>
                <a:spLocks noChangeArrowheads="1"/>
              </p:cNvSpPr>
              <p:nvPr/>
            </p:nvSpPr>
            <p:spPr bwMode="auto">
              <a:xfrm>
                <a:off x="1136" y="2846"/>
                <a:ext cx="12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0" name="Rectangle 158"/>
              <p:cNvSpPr>
                <a:spLocks noChangeArrowheads="1"/>
              </p:cNvSpPr>
              <p:nvPr/>
            </p:nvSpPr>
            <p:spPr bwMode="auto">
              <a:xfrm>
                <a:off x="1146" y="2863"/>
                <a:ext cx="1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1.00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51" name="Rectangle 159"/>
              <p:cNvSpPr>
                <a:spLocks noChangeArrowheads="1"/>
              </p:cNvSpPr>
              <p:nvPr/>
            </p:nvSpPr>
            <p:spPr bwMode="auto">
              <a:xfrm>
                <a:off x="1719" y="2846"/>
                <a:ext cx="12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2" name="Rectangle 160"/>
              <p:cNvSpPr>
                <a:spLocks noChangeArrowheads="1"/>
              </p:cNvSpPr>
              <p:nvPr/>
            </p:nvSpPr>
            <p:spPr bwMode="auto">
              <a:xfrm>
                <a:off x="1729" y="2863"/>
                <a:ext cx="1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2.00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5153" name="Rectangle 161"/>
              <p:cNvSpPr>
                <a:spLocks noChangeArrowheads="1"/>
              </p:cNvSpPr>
              <p:nvPr/>
            </p:nvSpPr>
            <p:spPr bwMode="auto">
              <a:xfrm>
                <a:off x="2022" y="2846"/>
                <a:ext cx="12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4" name="Rectangle 162"/>
              <p:cNvSpPr>
                <a:spLocks noChangeArrowheads="1"/>
              </p:cNvSpPr>
              <p:nvPr/>
            </p:nvSpPr>
            <p:spPr bwMode="auto">
              <a:xfrm>
                <a:off x="2032" y="2863"/>
                <a:ext cx="1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2.50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85155" name="Picture 16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3" y="1444"/>
                <a:ext cx="873" cy="1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156" name="Rectangle 164"/>
              <p:cNvSpPr>
                <a:spLocks noChangeArrowheads="1"/>
              </p:cNvSpPr>
              <p:nvPr/>
            </p:nvSpPr>
            <p:spPr bwMode="auto">
              <a:xfrm>
                <a:off x="1177" y="1417"/>
                <a:ext cx="5" cy="14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7" name="Rectangle 165"/>
              <p:cNvSpPr>
                <a:spLocks noChangeArrowheads="1"/>
              </p:cNvSpPr>
              <p:nvPr/>
            </p:nvSpPr>
            <p:spPr bwMode="auto">
              <a:xfrm>
                <a:off x="1179" y="1782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8" name="Rectangle 166"/>
              <p:cNvSpPr>
                <a:spLocks noChangeArrowheads="1"/>
              </p:cNvSpPr>
              <p:nvPr/>
            </p:nvSpPr>
            <p:spPr bwMode="auto">
              <a:xfrm>
                <a:off x="1179" y="2128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9" name="Rectangle 167"/>
              <p:cNvSpPr>
                <a:spLocks noChangeArrowheads="1"/>
              </p:cNvSpPr>
              <p:nvPr/>
            </p:nvSpPr>
            <p:spPr bwMode="auto">
              <a:xfrm>
                <a:off x="1179" y="2474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0" name="Rectangle 168"/>
              <p:cNvSpPr>
                <a:spLocks noChangeArrowheads="1"/>
              </p:cNvSpPr>
              <p:nvPr/>
            </p:nvSpPr>
            <p:spPr bwMode="auto">
              <a:xfrm>
                <a:off x="1179" y="1414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1" name="Rectangle 169"/>
              <p:cNvSpPr>
                <a:spLocks noChangeArrowheads="1"/>
              </p:cNvSpPr>
              <p:nvPr/>
            </p:nvSpPr>
            <p:spPr bwMode="auto">
              <a:xfrm>
                <a:off x="1177" y="1417"/>
                <a:ext cx="5" cy="14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2" name="Rectangle 170"/>
              <p:cNvSpPr>
                <a:spLocks noChangeArrowheads="1"/>
              </p:cNvSpPr>
              <p:nvPr/>
            </p:nvSpPr>
            <p:spPr bwMode="auto">
              <a:xfrm>
                <a:off x="1179" y="1782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3" name="Rectangle 171"/>
              <p:cNvSpPr>
                <a:spLocks noChangeArrowheads="1"/>
              </p:cNvSpPr>
              <p:nvPr/>
            </p:nvSpPr>
            <p:spPr bwMode="auto">
              <a:xfrm>
                <a:off x="1179" y="2128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4" name="Rectangle 172"/>
              <p:cNvSpPr>
                <a:spLocks noChangeArrowheads="1"/>
              </p:cNvSpPr>
              <p:nvPr/>
            </p:nvSpPr>
            <p:spPr bwMode="auto">
              <a:xfrm>
                <a:off x="1179" y="2474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5" name="Rectangle 173"/>
              <p:cNvSpPr>
                <a:spLocks noChangeArrowheads="1"/>
              </p:cNvSpPr>
              <p:nvPr/>
            </p:nvSpPr>
            <p:spPr bwMode="auto">
              <a:xfrm>
                <a:off x="1179" y="1414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166" name="Group 174"/>
              <p:cNvGrpSpPr>
                <a:grpSpLocks/>
              </p:cNvGrpSpPr>
              <p:nvPr/>
            </p:nvGrpSpPr>
            <p:grpSpPr bwMode="auto">
              <a:xfrm>
                <a:off x="980" y="1370"/>
                <a:ext cx="1178" cy="1716"/>
                <a:chOff x="1225" y="570"/>
                <a:chExt cx="2172" cy="2964"/>
              </a:xfrm>
            </p:grpSpPr>
            <p:sp>
              <p:nvSpPr>
                <p:cNvPr id="85167" name="Rectangle 175"/>
                <p:cNvSpPr>
                  <a:spLocks noChangeArrowheads="1"/>
                </p:cNvSpPr>
                <p:nvPr/>
              </p:nvSpPr>
              <p:spPr bwMode="auto">
                <a:xfrm>
                  <a:off x="1593" y="3114"/>
                  <a:ext cx="1672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8" name="Line 176"/>
                <p:cNvSpPr>
                  <a:spLocks noChangeShapeType="1"/>
                </p:cNvSpPr>
                <p:nvPr/>
              </p:nvSpPr>
              <p:spPr bwMode="auto">
                <a:xfrm>
                  <a:off x="2150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9" name="Line 177"/>
                <p:cNvSpPr>
                  <a:spLocks noChangeShapeType="1"/>
                </p:cNvSpPr>
                <p:nvPr/>
              </p:nvSpPr>
              <p:spPr bwMode="auto">
                <a:xfrm>
                  <a:off x="2708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0" name="Line 178"/>
                <p:cNvSpPr>
                  <a:spLocks noChangeShapeType="1"/>
                </p:cNvSpPr>
                <p:nvPr/>
              </p:nvSpPr>
              <p:spPr bwMode="auto">
                <a:xfrm>
                  <a:off x="3265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145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2" name="Rectangle 180"/>
                <p:cNvSpPr>
                  <a:spLocks noChangeArrowheads="1"/>
                </p:cNvSpPr>
                <p:nvPr/>
              </p:nvSpPr>
              <p:spPr bwMode="auto">
                <a:xfrm>
                  <a:off x="3260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703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4" name="Rectangle 182"/>
                <p:cNvSpPr>
                  <a:spLocks noChangeArrowheads="1"/>
                </p:cNvSpPr>
                <p:nvPr/>
              </p:nvSpPr>
              <p:spPr bwMode="auto">
                <a:xfrm>
                  <a:off x="1593" y="3114"/>
                  <a:ext cx="1672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5" name="Line 183"/>
                <p:cNvSpPr>
                  <a:spLocks noChangeShapeType="1"/>
                </p:cNvSpPr>
                <p:nvPr/>
              </p:nvSpPr>
              <p:spPr bwMode="auto">
                <a:xfrm>
                  <a:off x="2150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6" name="Line 184"/>
                <p:cNvSpPr>
                  <a:spLocks noChangeShapeType="1"/>
                </p:cNvSpPr>
                <p:nvPr/>
              </p:nvSpPr>
              <p:spPr bwMode="auto">
                <a:xfrm>
                  <a:off x="2708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7" name="Line 185"/>
                <p:cNvSpPr>
                  <a:spLocks noChangeShapeType="1"/>
                </p:cNvSpPr>
                <p:nvPr/>
              </p:nvSpPr>
              <p:spPr bwMode="auto">
                <a:xfrm>
                  <a:off x="3265" y="3039"/>
                  <a:ext cx="1" cy="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145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260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0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03" y="3039"/>
                  <a:ext cx="10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1" name="Rectangle 189"/>
                <p:cNvSpPr>
                  <a:spLocks noChangeArrowheads="1"/>
                </p:cNvSpPr>
                <p:nvPr/>
              </p:nvSpPr>
              <p:spPr bwMode="auto">
                <a:xfrm rot="16200000">
                  <a:off x="847" y="1654"/>
                  <a:ext cx="933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Log Reflectivity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150" y="3238"/>
                  <a:ext cx="552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3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31" y="3268"/>
                  <a:ext cx="1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55" y="3265"/>
                  <a:ext cx="210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-2</a:t>
                  </a:r>
                </a:p>
              </p:txBody>
            </p:sp>
            <p:sp>
              <p:nvSpPr>
                <p:cNvPr id="85185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84" y="3268"/>
                  <a:ext cx="81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/ 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523" y="3268"/>
                  <a:ext cx="98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Å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588" y="3265"/>
                  <a:ext cx="35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</a:rPr>
                    <a:t>-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0" y="3265"/>
                  <a:ext cx="58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</a:rPr>
                    <a:t>1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89" name="Rectangle 197"/>
                <p:cNvSpPr>
                  <a:spLocks noChangeArrowheads="1"/>
                </p:cNvSpPr>
                <p:nvPr/>
              </p:nvSpPr>
              <p:spPr bwMode="auto">
                <a:xfrm>
                  <a:off x="1393" y="2402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444" y="2430"/>
                  <a:ext cx="67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91" name="Rectangle 199"/>
                <p:cNvSpPr>
                  <a:spLocks noChangeArrowheads="1"/>
                </p:cNvSpPr>
                <p:nvPr/>
              </p:nvSpPr>
              <p:spPr bwMode="auto">
                <a:xfrm>
                  <a:off x="1433" y="1805"/>
                  <a:ext cx="134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2" name="Rectangle 200"/>
                <p:cNvSpPr>
                  <a:spLocks noChangeArrowheads="1"/>
                </p:cNvSpPr>
                <p:nvPr/>
              </p:nvSpPr>
              <p:spPr bwMode="auto">
                <a:xfrm>
                  <a:off x="1485" y="1833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93" name="Rectangle 201"/>
                <p:cNvSpPr>
                  <a:spLocks noChangeArrowheads="1"/>
                </p:cNvSpPr>
                <p:nvPr/>
              </p:nvSpPr>
              <p:spPr bwMode="auto">
                <a:xfrm>
                  <a:off x="1433" y="1207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4" name="Rectangle 202"/>
                <p:cNvSpPr>
                  <a:spLocks noChangeArrowheads="1"/>
                </p:cNvSpPr>
                <p:nvPr/>
              </p:nvSpPr>
              <p:spPr bwMode="auto">
                <a:xfrm>
                  <a:off x="1485" y="1235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4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95" name="Rectangle 203"/>
                <p:cNvSpPr>
                  <a:spLocks noChangeArrowheads="1"/>
                </p:cNvSpPr>
                <p:nvPr/>
              </p:nvSpPr>
              <p:spPr bwMode="auto">
                <a:xfrm>
                  <a:off x="1433" y="570"/>
                  <a:ext cx="134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6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85" y="599"/>
                  <a:ext cx="6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6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9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070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8" name="Rectangle 206"/>
                <p:cNvSpPr>
                  <a:spLocks noChangeArrowheads="1"/>
                </p:cNvSpPr>
                <p:nvPr/>
              </p:nvSpPr>
              <p:spPr bwMode="auto">
                <a:xfrm>
                  <a:off x="2088" y="3147"/>
                  <a:ext cx="23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1.50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99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13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0" name="Rectangle 208"/>
                <p:cNvSpPr>
                  <a:spLocks noChangeArrowheads="1"/>
                </p:cNvSpPr>
                <p:nvPr/>
              </p:nvSpPr>
              <p:spPr bwMode="auto">
                <a:xfrm>
                  <a:off x="1531" y="3147"/>
                  <a:ext cx="23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1.00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201" name="Rectangle 209"/>
                <p:cNvSpPr>
                  <a:spLocks noChangeArrowheads="1"/>
                </p:cNvSpPr>
                <p:nvPr/>
              </p:nvSpPr>
              <p:spPr bwMode="auto">
                <a:xfrm>
                  <a:off x="2588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2" name="Rectangle 210"/>
                <p:cNvSpPr>
                  <a:spLocks noChangeArrowheads="1"/>
                </p:cNvSpPr>
                <p:nvPr/>
              </p:nvSpPr>
              <p:spPr bwMode="auto">
                <a:xfrm>
                  <a:off x="2606" y="3147"/>
                  <a:ext cx="23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2.00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203" name="Rectangle 211"/>
                <p:cNvSpPr>
                  <a:spLocks noChangeArrowheads="1"/>
                </p:cNvSpPr>
                <p:nvPr/>
              </p:nvSpPr>
              <p:spPr bwMode="auto">
                <a:xfrm>
                  <a:off x="3146" y="3119"/>
                  <a:ext cx="225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4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64" y="3147"/>
                  <a:ext cx="233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000000"/>
                      </a:solidFill>
                    </a:rPr>
                    <a:t>2.50</a:t>
                  </a:r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5205" name="Line 213"/>
              <p:cNvSpPr>
                <a:spLocks noChangeShapeType="1"/>
              </p:cNvSpPr>
              <p:nvPr/>
            </p:nvSpPr>
            <p:spPr bwMode="auto">
              <a:xfrm>
                <a:off x="2112" y="1763"/>
                <a:ext cx="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6" name="Line 214"/>
              <p:cNvSpPr>
                <a:spLocks noChangeShapeType="1"/>
              </p:cNvSpPr>
              <p:nvPr/>
            </p:nvSpPr>
            <p:spPr bwMode="auto">
              <a:xfrm>
                <a:off x="2112" y="1902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7" name="Line 215"/>
              <p:cNvSpPr>
                <a:spLocks noChangeShapeType="1"/>
              </p:cNvSpPr>
              <p:nvPr/>
            </p:nvSpPr>
            <p:spPr bwMode="auto">
              <a:xfrm>
                <a:off x="2112" y="2263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8" name="Line 216"/>
              <p:cNvSpPr>
                <a:spLocks noChangeShapeType="1"/>
              </p:cNvSpPr>
              <p:nvPr/>
            </p:nvSpPr>
            <p:spPr bwMode="auto">
              <a:xfrm>
                <a:off x="2112" y="2374"/>
                <a:ext cx="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9" name="Line 217"/>
              <p:cNvSpPr>
                <a:spLocks noChangeShapeType="1"/>
              </p:cNvSpPr>
              <p:nvPr/>
            </p:nvSpPr>
            <p:spPr bwMode="auto">
              <a:xfrm>
                <a:off x="2112" y="2596"/>
                <a:ext cx="0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0" name="Line 218"/>
              <p:cNvSpPr>
                <a:spLocks noChangeShapeType="1"/>
              </p:cNvSpPr>
              <p:nvPr/>
            </p:nvSpPr>
            <p:spPr bwMode="auto">
              <a:xfrm>
                <a:off x="2112" y="2735"/>
                <a:ext cx="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1" name="Line 219"/>
              <p:cNvSpPr>
                <a:spLocks noChangeShapeType="1"/>
              </p:cNvSpPr>
              <p:nvPr/>
            </p:nvSpPr>
            <p:spPr bwMode="auto">
              <a:xfrm flipV="1">
                <a:off x="2112" y="1679"/>
                <a:ext cx="365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2" name="Line 220"/>
              <p:cNvSpPr>
                <a:spLocks noChangeShapeType="1"/>
              </p:cNvSpPr>
              <p:nvPr/>
            </p:nvSpPr>
            <p:spPr bwMode="auto">
              <a:xfrm flipV="1">
                <a:off x="2112" y="1957"/>
                <a:ext cx="365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3" name="Line 221"/>
              <p:cNvSpPr>
                <a:spLocks noChangeShapeType="1"/>
              </p:cNvSpPr>
              <p:nvPr/>
            </p:nvSpPr>
            <p:spPr bwMode="auto">
              <a:xfrm flipV="1">
                <a:off x="2138" y="2202"/>
                <a:ext cx="358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4" name="Line 222"/>
              <p:cNvSpPr>
                <a:spLocks noChangeShapeType="1"/>
              </p:cNvSpPr>
              <p:nvPr/>
            </p:nvSpPr>
            <p:spPr bwMode="auto">
              <a:xfrm flipV="1">
                <a:off x="2112" y="2402"/>
                <a:ext cx="365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5" name="Line 223"/>
              <p:cNvSpPr>
                <a:spLocks noChangeShapeType="1"/>
              </p:cNvSpPr>
              <p:nvPr/>
            </p:nvSpPr>
            <p:spPr bwMode="auto">
              <a:xfrm>
                <a:off x="2138" y="2791"/>
                <a:ext cx="339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16" name="Text Box 224"/>
              <p:cNvSpPr txBox="1">
                <a:spLocks noChangeArrowheads="1"/>
              </p:cNvSpPr>
              <p:nvPr/>
            </p:nvSpPr>
            <p:spPr bwMode="auto">
              <a:xfrm>
                <a:off x="1372" y="2939"/>
                <a:ext cx="669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Q x 10 </a:t>
                </a:r>
                <a:r>
                  <a:rPr lang="en-US" sz="1000" baseline="30000"/>
                  <a:t>– 2</a:t>
                </a:r>
                <a:r>
                  <a:rPr lang="en-US" sz="1000"/>
                  <a:t> </a:t>
                </a:r>
                <a:r>
                  <a:rPr lang="en-US" sz="1000">
                    <a:cs typeface="Times New Roman" pitchFamily="18" charset="0"/>
                  </a:rPr>
                  <a:t>/ Å</a:t>
                </a:r>
                <a:r>
                  <a:rPr lang="en-US" sz="1000" baseline="30000">
                    <a:cs typeface="Times New Roman" pitchFamily="18" charset="0"/>
                  </a:rPr>
                  <a:t>-1</a:t>
                </a:r>
                <a:endParaRPr lang="en-US" sz="1000" baseline="30000"/>
              </a:p>
            </p:txBody>
          </p:sp>
          <p:sp>
            <p:nvSpPr>
              <p:cNvPr id="85217" name="Rectangle 225"/>
              <p:cNvSpPr>
                <a:spLocks noChangeArrowheads="1"/>
              </p:cNvSpPr>
              <p:nvPr/>
            </p:nvSpPr>
            <p:spPr bwMode="auto">
              <a:xfrm>
                <a:off x="940" y="1346"/>
                <a:ext cx="1433" cy="17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228600" y="133350"/>
            <a:ext cx="4133850" cy="3338513"/>
            <a:chOff x="228600" y="133350"/>
            <a:chExt cx="4133850" cy="3338513"/>
          </a:xfrm>
        </p:grpSpPr>
        <p:sp>
          <p:nvSpPr>
            <p:cNvPr id="85062" name="Rectangle 70"/>
            <p:cNvSpPr>
              <a:spLocks noChangeArrowheads="1"/>
            </p:cNvSpPr>
            <p:nvPr/>
          </p:nvSpPr>
          <p:spPr bwMode="auto">
            <a:xfrm>
              <a:off x="293688" y="3014663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Calibri" pitchFamily="34" charset="0"/>
                  <a:cs typeface="Times New Roman" pitchFamily="18" charset="0"/>
                </a:rPr>
                <a:t>Method:  </a:t>
              </a:r>
              <a:r>
                <a:rPr lang="en-GB" sz="1200" dirty="0">
                  <a:latin typeface="Calibri" pitchFamily="34" charset="0"/>
                  <a:cs typeface="Times New Roman" pitchFamily="18" charset="0"/>
                </a:rPr>
                <a:t>Relies on balancing the condensation and drainage</a:t>
              </a:r>
            </a:p>
            <a:p>
              <a:r>
                <a:rPr lang="en-GB" sz="1200" dirty="0">
                  <a:latin typeface="Calibri" pitchFamily="34" charset="0"/>
                  <a:cs typeface="Times New Roman" pitchFamily="18" charset="0"/>
                </a:rPr>
                <a:t> rates of the oil film </a:t>
              </a: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228600" y="514350"/>
              <a:ext cx="3937000" cy="2381250"/>
              <a:chOff x="228600" y="514350"/>
              <a:chExt cx="3937000" cy="2381250"/>
            </a:xfrm>
          </p:grpSpPr>
          <p:sp>
            <p:nvSpPr>
              <p:cNvPr id="85064" name="Rectangle 72"/>
              <p:cNvSpPr>
                <a:spLocks noChangeArrowheads="1"/>
              </p:cNvSpPr>
              <p:nvPr/>
            </p:nvSpPr>
            <p:spPr bwMode="auto">
              <a:xfrm>
                <a:off x="236538" y="520700"/>
                <a:ext cx="3913188" cy="23701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997" name="Rectangle 5"/>
              <p:cNvSpPr>
                <a:spLocks noChangeArrowheads="1"/>
              </p:cNvSpPr>
              <p:nvPr/>
            </p:nvSpPr>
            <p:spPr bwMode="auto">
              <a:xfrm>
                <a:off x="228600" y="514350"/>
                <a:ext cx="3937000" cy="2381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98" name="Text Box 6"/>
              <p:cNvSpPr txBox="1">
                <a:spLocks noChangeArrowheads="1"/>
              </p:cNvSpPr>
              <p:nvPr/>
            </p:nvSpPr>
            <p:spPr bwMode="auto">
              <a:xfrm>
                <a:off x="1857375" y="1419225"/>
                <a:ext cx="1841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1000">
                  <a:latin typeface="Verdana" pitchFamily="34" charset="0"/>
                </a:endParaRPr>
              </a:p>
              <a:p>
                <a:pPr algn="ctr" eaLnBrk="0" hangingPunct="0"/>
                <a:endParaRPr lang="en-US" sz="1000">
                  <a:latin typeface="Verdana" pitchFamily="34" charset="0"/>
                </a:endParaRPr>
              </a:p>
            </p:txBody>
          </p:sp>
          <p:sp>
            <p:nvSpPr>
              <p:cNvPr id="84999" name="Rectangle 7"/>
              <p:cNvSpPr>
                <a:spLocks noChangeArrowheads="1"/>
              </p:cNvSpPr>
              <p:nvPr/>
            </p:nvSpPr>
            <p:spPr bwMode="auto">
              <a:xfrm>
                <a:off x="534988" y="673100"/>
                <a:ext cx="3429000" cy="1490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0" name="AutoShape 8" descr="70%"/>
              <p:cNvSpPr>
                <a:spLocks noChangeArrowheads="1"/>
              </p:cNvSpPr>
              <p:nvPr/>
            </p:nvSpPr>
            <p:spPr bwMode="auto">
              <a:xfrm>
                <a:off x="1328738" y="1244600"/>
                <a:ext cx="1798638" cy="209550"/>
              </a:xfrm>
              <a:prstGeom prst="roundRect">
                <a:avLst>
                  <a:gd name="adj" fmla="val 16407"/>
                </a:avLst>
              </a:prstGeom>
              <a:pattFill prst="pct70">
                <a:fgClr>
                  <a:schemeClr val="folHlink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1" name="AutoShape 9" descr="Blue tissue paper"/>
              <p:cNvSpPr>
                <a:spLocks noChangeArrowheads="1"/>
              </p:cNvSpPr>
              <p:nvPr/>
            </p:nvSpPr>
            <p:spPr bwMode="auto">
              <a:xfrm>
                <a:off x="1524000" y="1266825"/>
                <a:ext cx="1422400" cy="155575"/>
              </a:xfrm>
              <a:prstGeom prst="roundRect">
                <a:avLst>
                  <a:gd name="adj" fmla="val 50000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2" name="Rectangle 10" descr="Light upward diagonal"/>
              <p:cNvSpPr>
                <a:spLocks noChangeArrowheads="1"/>
              </p:cNvSpPr>
              <p:nvPr/>
            </p:nvSpPr>
            <p:spPr bwMode="auto">
              <a:xfrm>
                <a:off x="938213" y="1522413"/>
                <a:ext cx="2579688" cy="131763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000">
                  <a:latin typeface="Verdana" pitchFamily="34" charset="0"/>
                </a:endParaRPr>
              </a:p>
            </p:txBody>
          </p:sp>
          <p:sp>
            <p:nvSpPr>
              <p:cNvPr id="85003" name="Line 11"/>
              <p:cNvSpPr>
                <a:spLocks noChangeShapeType="1"/>
              </p:cNvSpPr>
              <p:nvPr/>
            </p:nvSpPr>
            <p:spPr bwMode="auto">
              <a:xfrm flipV="1">
                <a:off x="938213" y="1349375"/>
                <a:ext cx="0" cy="1825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4" name="Line 12"/>
              <p:cNvSpPr>
                <a:spLocks noChangeShapeType="1"/>
              </p:cNvSpPr>
              <p:nvPr/>
            </p:nvSpPr>
            <p:spPr bwMode="auto">
              <a:xfrm>
                <a:off x="1524000" y="1454150"/>
                <a:ext cx="703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5" name="Line 13"/>
              <p:cNvSpPr>
                <a:spLocks noChangeShapeType="1"/>
              </p:cNvSpPr>
              <p:nvPr/>
            </p:nvSpPr>
            <p:spPr bwMode="auto">
              <a:xfrm flipH="1" flipV="1">
                <a:off x="3517900" y="1349375"/>
                <a:ext cx="0" cy="1825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6" name="Line 14"/>
              <p:cNvSpPr>
                <a:spLocks noChangeShapeType="1"/>
              </p:cNvSpPr>
              <p:nvPr/>
            </p:nvSpPr>
            <p:spPr bwMode="auto">
              <a:xfrm flipH="1">
                <a:off x="3322638" y="1349375"/>
                <a:ext cx="195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7" name="Line 15"/>
              <p:cNvSpPr>
                <a:spLocks noChangeShapeType="1"/>
              </p:cNvSpPr>
              <p:nvPr/>
            </p:nvSpPr>
            <p:spPr bwMode="auto">
              <a:xfrm flipH="1">
                <a:off x="3322638" y="1349375"/>
                <a:ext cx="0" cy="104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8" name="Line 16"/>
              <p:cNvSpPr>
                <a:spLocks noChangeShapeType="1"/>
              </p:cNvSpPr>
              <p:nvPr/>
            </p:nvSpPr>
            <p:spPr bwMode="auto">
              <a:xfrm flipH="1" flipV="1">
                <a:off x="3089275" y="1454150"/>
                <a:ext cx="233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9" name="Arc 17"/>
              <p:cNvSpPr>
                <a:spLocks/>
              </p:cNvSpPr>
              <p:nvPr/>
            </p:nvSpPr>
            <p:spPr bwMode="auto">
              <a:xfrm>
                <a:off x="2932113" y="1322388"/>
                <a:ext cx="157163" cy="1317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 flipH="1">
                <a:off x="2932113" y="1322388"/>
                <a:ext cx="0" cy="131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1" name="Line 19"/>
              <p:cNvSpPr>
                <a:spLocks noChangeShapeType="1"/>
              </p:cNvSpPr>
              <p:nvPr/>
            </p:nvSpPr>
            <p:spPr bwMode="auto">
              <a:xfrm flipH="1">
                <a:off x="2227263" y="1454150"/>
                <a:ext cx="7048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2" name="Rectangle 20" descr="Blue tissue paper"/>
              <p:cNvSpPr>
                <a:spLocks noChangeArrowheads="1"/>
              </p:cNvSpPr>
              <p:nvPr/>
            </p:nvSpPr>
            <p:spPr bwMode="auto">
              <a:xfrm>
                <a:off x="1528763" y="1322388"/>
                <a:ext cx="1403350" cy="13176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3" name="Line 21"/>
              <p:cNvSpPr>
                <a:spLocks noChangeShapeType="1"/>
              </p:cNvSpPr>
              <p:nvPr/>
            </p:nvSpPr>
            <p:spPr bwMode="auto">
              <a:xfrm>
                <a:off x="938213" y="1349375"/>
                <a:ext cx="195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5014" name="Group 22"/>
              <p:cNvGrpSpPr>
                <a:grpSpLocks/>
              </p:cNvGrpSpPr>
              <p:nvPr/>
            </p:nvGrpSpPr>
            <p:grpSpPr bwMode="auto">
              <a:xfrm>
                <a:off x="1098550" y="1268413"/>
                <a:ext cx="430213" cy="212725"/>
                <a:chOff x="1440" y="1625"/>
                <a:chExt cx="539" cy="391"/>
              </a:xfrm>
            </p:grpSpPr>
            <p:sp>
              <p:nvSpPr>
                <p:cNvPr id="85015" name="Rectangle 23" descr="70%"/>
                <p:cNvSpPr>
                  <a:spLocks noChangeArrowheads="1"/>
                </p:cNvSpPr>
                <p:nvPr/>
              </p:nvSpPr>
              <p:spPr bwMode="auto">
                <a:xfrm>
                  <a:off x="1492" y="1625"/>
                  <a:ext cx="292" cy="343"/>
                </a:xfrm>
                <a:prstGeom prst="rect">
                  <a:avLst/>
                </a:prstGeom>
                <a:pattFill prst="pct70">
                  <a:fgClr>
                    <a:schemeClr val="folHlink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16" name="Rectangle 24" descr="70%"/>
                <p:cNvSpPr>
                  <a:spLocks noChangeArrowheads="1"/>
                </p:cNvSpPr>
                <p:nvPr/>
              </p:nvSpPr>
              <p:spPr bwMode="auto">
                <a:xfrm>
                  <a:off x="1872" y="1728"/>
                  <a:ext cx="48" cy="48"/>
                </a:xfrm>
                <a:prstGeom prst="rect">
                  <a:avLst/>
                </a:prstGeom>
                <a:pattFill prst="pct70">
                  <a:fgClr>
                    <a:schemeClr val="folHlink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17" name="Line 25" descr="60%"/>
                <p:cNvSpPr>
                  <a:spLocks noChangeShapeType="1"/>
                </p:cNvSpPr>
                <p:nvPr/>
              </p:nvSpPr>
              <p:spPr bwMode="auto">
                <a:xfrm>
                  <a:off x="1492" y="17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18" name="Line 26" descr="60%"/>
                <p:cNvSpPr>
                  <a:spLocks noChangeShapeType="1"/>
                </p:cNvSpPr>
                <p:nvPr/>
              </p:nvSpPr>
              <p:spPr bwMode="auto">
                <a:xfrm>
                  <a:off x="1979" y="172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19" name="Arc 27"/>
                <p:cNvSpPr>
                  <a:spLocks/>
                </p:cNvSpPr>
                <p:nvPr/>
              </p:nvSpPr>
              <p:spPr bwMode="auto">
                <a:xfrm flipH="1" flipV="1">
                  <a:off x="1492" y="1776"/>
                  <a:ext cx="140" cy="97"/>
                </a:xfrm>
                <a:custGeom>
                  <a:avLst/>
                  <a:gdLst>
                    <a:gd name="G0" fmla="+- 0 0 0"/>
                    <a:gd name="G1" fmla="+- 21512 0 0"/>
                    <a:gd name="G2" fmla="+- 21600 0 0"/>
                    <a:gd name="T0" fmla="*/ 1944 w 21600"/>
                    <a:gd name="T1" fmla="*/ 0 h 21512"/>
                    <a:gd name="T2" fmla="*/ 21600 w 21600"/>
                    <a:gd name="T3" fmla="*/ 21512 h 21512"/>
                    <a:gd name="T4" fmla="*/ 0 w 21600"/>
                    <a:gd name="T5" fmla="*/ 21512 h 21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12" fill="none" extrusionOk="0">
                      <a:moveTo>
                        <a:pt x="1944" y="-1"/>
                      </a:moveTo>
                      <a:cubicBezTo>
                        <a:pt x="13074" y="1005"/>
                        <a:pt x="21600" y="10335"/>
                        <a:pt x="21600" y="21512"/>
                      </a:cubicBezTo>
                    </a:path>
                    <a:path w="21600" h="21512" stroke="0" extrusionOk="0">
                      <a:moveTo>
                        <a:pt x="1944" y="-1"/>
                      </a:moveTo>
                      <a:cubicBezTo>
                        <a:pt x="13074" y="1005"/>
                        <a:pt x="21600" y="10335"/>
                        <a:pt x="21600" y="21512"/>
                      </a:cubicBezTo>
                      <a:lnTo>
                        <a:pt x="0" y="215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0" name="Arc 28"/>
                <p:cNvSpPr>
                  <a:spLocks/>
                </p:cNvSpPr>
                <p:nvPr/>
              </p:nvSpPr>
              <p:spPr bwMode="auto">
                <a:xfrm flipV="1">
                  <a:off x="1492" y="1625"/>
                  <a:ext cx="243" cy="249"/>
                </a:xfrm>
                <a:custGeom>
                  <a:avLst/>
                  <a:gdLst>
                    <a:gd name="G0" fmla="+- 0 0 0"/>
                    <a:gd name="G1" fmla="+- 18954 0 0"/>
                    <a:gd name="G2" fmla="+- 21600 0 0"/>
                    <a:gd name="T0" fmla="*/ 10360 w 21599"/>
                    <a:gd name="T1" fmla="*/ 0 h 18954"/>
                    <a:gd name="T2" fmla="*/ 21599 w 21599"/>
                    <a:gd name="T3" fmla="*/ 18806 h 18954"/>
                    <a:gd name="T4" fmla="*/ 0 w 21599"/>
                    <a:gd name="T5" fmla="*/ 18954 h 18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9" h="18954" fill="none" extrusionOk="0">
                      <a:moveTo>
                        <a:pt x="10359" y="0"/>
                      </a:moveTo>
                      <a:cubicBezTo>
                        <a:pt x="17243" y="3762"/>
                        <a:pt x="21545" y="10961"/>
                        <a:pt x="21599" y="18805"/>
                      </a:cubicBezTo>
                    </a:path>
                    <a:path w="21599" h="18954" stroke="0" extrusionOk="0">
                      <a:moveTo>
                        <a:pt x="10359" y="0"/>
                      </a:moveTo>
                      <a:cubicBezTo>
                        <a:pt x="17243" y="3762"/>
                        <a:pt x="21545" y="10961"/>
                        <a:pt x="21599" y="18805"/>
                      </a:cubicBezTo>
                      <a:lnTo>
                        <a:pt x="0" y="189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1" name="Rectangle 29"/>
                <p:cNvSpPr>
                  <a:spLocks noChangeArrowheads="1"/>
                </p:cNvSpPr>
                <p:nvPr/>
              </p:nvSpPr>
              <p:spPr bwMode="auto">
                <a:xfrm>
                  <a:off x="1784" y="1909"/>
                  <a:ext cx="88" cy="1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2" name="Rectangle 30" descr="70%"/>
                <p:cNvSpPr>
                  <a:spLocks noChangeArrowheads="1"/>
                </p:cNvSpPr>
                <p:nvPr/>
              </p:nvSpPr>
              <p:spPr bwMode="auto">
                <a:xfrm>
                  <a:off x="1735" y="1874"/>
                  <a:ext cx="89" cy="94"/>
                </a:xfrm>
                <a:prstGeom prst="rect">
                  <a:avLst/>
                </a:prstGeom>
                <a:pattFill prst="pct70">
                  <a:fgClr>
                    <a:schemeClr val="folHlink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3" name="Arc 31"/>
                <p:cNvSpPr>
                  <a:spLocks/>
                </p:cNvSpPr>
                <p:nvPr/>
              </p:nvSpPr>
              <p:spPr bwMode="auto">
                <a:xfrm flipH="1">
                  <a:off x="1784" y="1728"/>
                  <a:ext cx="195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203"/>
                    <a:gd name="T1" fmla="*/ 0 h 21600"/>
                    <a:gd name="T2" fmla="*/ 21203 w 21203"/>
                    <a:gd name="T3" fmla="*/ 17477 h 21600"/>
                    <a:gd name="T4" fmla="*/ 0 w 2120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03" h="21600" fill="none" extrusionOk="0">
                      <a:moveTo>
                        <a:pt x="-1" y="0"/>
                      </a:moveTo>
                      <a:cubicBezTo>
                        <a:pt x="10339" y="0"/>
                        <a:pt x="19229" y="7327"/>
                        <a:pt x="21202" y="17477"/>
                      </a:cubicBezTo>
                    </a:path>
                    <a:path w="21203" h="21600" stroke="0" extrusionOk="0">
                      <a:moveTo>
                        <a:pt x="-1" y="0"/>
                      </a:moveTo>
                      <a:cubicBezTo>
                        <a:pt x="10339" y="0"/>
                        <a:pt x="19229" y="7327"/>
                        <a:pt x="21202" y="1747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1625"/>
                  <a:ext cx="144" cy="1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25" name="Line 33" descr="60%"/>
                <p:cNvSpPr>
                  <a:spLocks noChangeShapeType="1"/>
                </p:cNvSpPr>
                <p:nvPr/>
              </p:nvSpPr>
              <p:spPr bwMode="auto">
                <a:xfrm flipV="1">
                  <a:off x="1492" y="1968"/>
                  <a:ext cx="2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5026" name="Rectangle 34" descr="70%"/>
              <p:cNvSpPr>
                <a:spLocks noChangeArrowheads="1"/>
              </p:cNvSpPr>
              <p:nvPr/>
            </p:nvSpPr>
            <p:spPr bwMode="auto">
              <a:xfrm>
                <a:off x="2979738" y="1322388"/>
                <a:ext cx="147638" cy="100013"/>
              </a:xfrm>
              <a:prstGeom prst="rect">
                <a:avLst/>
              </a:prstGeom>
              <a:pattFill prst="pct70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7" name="Rectangle 35" descr="70%"/>
              <p:cNvSpPr>
                <a:spLocks noChangeArrowheads="1"/>
              </p:cNvSpPr>
              <p:nvPr/>
            </p:nvSpPr>
            <p:spPr bwMode="auto">
              <a:xfrm flipH="1">
                <a:off x="3089275" y="1266825"/>
                <a:ext cx="233363" cy="187325"/>
              </a:xfrm>
              <a:prstGeom prst="rect">
                <a:avLst/>
              </a:prstGeom>
              <a:pattFill prst="pct70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8" name="Rectangle 36" descr="70%"/>
              <p:cNvSpPr>
                <a:spLocks noChangeArrowheads="1"/>
              </p:cNvSpPr>
              <p:nvPr/>
            </p:nvSpPr>
            <p:spPr bwMode="auto">
              <a:xfrm flipH="1">
                <a:off x="2979738" y="1322388"/>
                <a:ext cx="38100" cy="26988"/>
              </a:xfrm>
              <a:prstGeom prst="rect">
                <a:avLst/>
              </a:prstGeom>
              <a:pattFill prst="pct70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9" name="Line 37"/>
              <p:cNvSpPr>
                <a:spLocks noChangeShapeType="1"/>
              </p:cNvSpPr>
              <p:nvPr/>
            </p:nvSpPr>
            <p:spPr bwMode="auto">
              <a:xfrm flipH="1">
                <a:off x="3322638" y="1349375"/>
                <a:ext cx="0" cy="104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0" name="Line 38"/>
              <p:cNvSpPr>
                <a:spLocks noChangeShapeType="1"/>
              </p:cNvSpPr>
              <p:nvPr/>
            </p:nvSpPr>
            <p:spPr bwMode="auto">
              <a:xfrm flipH="1">
                <a:off x="2932113" y="1322388"/>
                <a:ext cx="0" cy="131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1" name="Arc 39"/>
              <p:cNvSpPr>
                <a:spLocks/>
              </p:cNvSpPr>
              <p:nvPr/>
            </p:nvSpPr>
            <p:spPr bwMode="auto">
              <a:xfrm flipV="1">
                <a:off x="3209925" y="1349375"/>
                <a:ext cx="112713" cy="52388"/>
              </a:xfrm>
              <a:custGeom>
                <a:avLst/>
                <a:gdLst>
                  <a:gd name="G0" fmla="+- 0 0 0"/>
                  <a:gd name="G1" fmla="+- 21512 0 0"/>
                  <a:gd name="G2" fmla="+- 21600 0 0"/>
                  <a:gd name="T0" fmla="*/ 1944 w 21600"/>
                  <a:gd name="T1" fmla="*/ 0 h 21512"/>
                  <a:gd name="T2" fmla="*/ 21600 w 21600"/>
                  <a:gd name="T3" fmla="*/ 21512 h 21512"/>
                  <a:gd name="T4" fmla="*/ 0 w 21600"/>
                  <a:gd name="T5" fmla="*/ 21512 h 2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12" fill="none" extrusionOk="0">
                    <a:moveTo>
                      <a:pt x="1944" y="-1"/>
                    </a:moveTo>
                    <a:cubicBezTo>
                      <a:pt x="13074" y="1005"/>
                      <a:pt x="21600" y="10335"/>
                      <a:pt x="21600" y="21512"/>
                    </a:cubicBezTo>
                  </a:path>
                  <a:path w="21600" h="21512" stroke="0" extrusionOk="0">
                    <a:moveTo>
                      <a:pt x="1944" y="-1"/>
                    </a:moveTo>
                    <a:cubicBezTo>
                      <a:pt x="13074" y="1005"/>
                      <a:pt x="21600" y="10335"/>
                      <a:pt x="21600" y="21512"/>
                    </a:cubicBezTo>
                    <a:lnTo>
                      <a:pt x="0" y="215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2" name="Arc 40"/>
              <p:cNvSpPr>
                <a:spLocks/>
              </p:cNvSpPr>
              <p:nvPr/>
            </p:nvSpPr>
            <p:spPr bwMode="auto">
              <a:xfrm flipH="1" flipV="1">
                <a:off x="3127375" y="1266825"/>
                <a:ext cx="195263" cy="136525"/>
              </a:xfrm>
              <a:custGeom>
                <a:avLst/>
                <a:gdLst>
                  <a:gd name="G0" fmla="+- 0 0 0"/>
                  <a:gd name="G1" fmla="+- 18954 0 0"/>
                  <a:gd name="G2" fmla="+- 21600 0 0"/>
                  <a:gd name="T0" fmla="*/ 10360 w 21599"/>
                  <a:gd name="T1" fmla="*/ 0 h 18954"/>
                  <a:gd name="T2" fmla="*/ 21599 w 21599"/>
                  <a:gd name="T3" fmla="*/ 18806 h 18954"/>
                  <a:gd name="T4" fmla="*/ 0 w 21599"/>
                  <a:gd name="T5" fmla="*/ 18954 h 18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18954" fill="none" extrusionOk="0">
                    <a:moveTo>
                      <a:pt x="10359" y="0"/>
                    </a:moveTo>
                    <a:cubicBezTo>
                      <a:pt x="17243" y="3762"/>
                      <a:pt x="21545" y="10961"/>
                      <a:pt x="21599" y="18805"/>
                    </a:cubicBezTo>
                  </a:path>
                  <a:path w="21599" h="18954" stroke="0" extrusionOk="0">
                    <a:moveTo>
                      <a:pt x="10359" y="0"/>
                    </a:moveTo>
                    <a:cubicBezTo>
                      <a:pt x="17243" y="3762"/>
                      <a:pt x="21545" y="10961"/>
                      <a:pt x="21599" y="18805"/>
                    </a:cubicBezTo>
                    <a:lnTo>
                      <a:pt x="0" y="189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3" name="Rectangle 41"/>
              <p:cNvSpPr>
                <a:spLocks noChangeArrowheads="1"/>
              </p:cNvSpPr>
              <p:nvPr/>
            </p:nvSpPr>
            <p:spPr bwMode="auto">
              <a:xfrm flipH="1">
                <a:off x="3017838" y="1422400"/>
                <a:ext cx="714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4" name="Rectangle 42" descr="70%"/>
              <p:cNvSpPr>
                <a:spLocks noChangeArrowheads="1"/>
              </p:cNvSpPr>
              <p:nvPr/>
            </p:nvSpPr>
            <p:spPr bwMode="auto">
              <a:xfrm flipH="1">
                <a:off x="3055938" y="1403350"/>
                <a:ext cx="71438" cy="50800"/>
              </a:xfrm>
              <a:prstGeom prst="rect">
                <a:avLst/>
              </a:prstGeom>
              <a:pattFill prst="pct70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5" name="Arc 43"/>
              <p:cNvSpPr>
                <a:spLocks/>
              </p:cNvSpPr>
              <p:nvPr/>
            </p:nvSpPr>
            <p:spPr bwMode="auto">
              <a:xfrm>
                <a:off x="2938463" y="1311275"/>
                <a:ext cx="157163" cy="1571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03"/>
                  <a:gd name="T1" fmla="*/ 0 h 21600"/>
                  <a:gd name="T2" fmla="*/ 21203 w 21203"/>
                  <a:gd name="T3" fmla="*/ 17477 h 21600"/>
                  <a:gd name="T4" fmla="*/ 0 w 2120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03" h="21600" fill="none" extrusionOk="0">
                    <a:moveTo>
                      <a:pt x="-1" y="0"/>
                    </a:moveTo>
                    <a:cubicBezTo>
                      <a:pt x="10339" y="0"/>
                      <a:pt x="19229" y="7327"/>
                      <a:pt x="21202" y="17477"/>
                    </a:cubicBezTo>
                  </a:path>
                  <a:path w="21203" h="21600" stroke="0" extrusionOk="0">
                    <a:moveTo>
                      <a:pt x="-1" y="0"/>
                    </a:moveTo>
                    <a:cubicBezTo>
                      <a:pt x="10339" y="0"/>
                      <a:pt x="19229" y="7327"/>
                      <a:pt x="21202" y="174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6" name="Rectangle 44"/>
              <p:cNvSpPr>
                <a:spLocks noChangeArrowheads="1"/>
              </p:cNvSpPr>
              <p:nvPr/>
            </p:nvSpPr>
            <p:spPr bwMode="auto">
              <a:xfrm flipH="1">
                <a:off x="3249613" y="1266825"/>
                <a:ext cx="114300" cy="825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7" name="Line 45"/>
              <p:cNvSpPr>
                <a:spLocks noChangeShapeType="1"/>
              </p:cNvSpPr>
              <p:nvPr/>
            </p:nvSpPr>
            <p:spPr bwMode="auto">
              <a:xfrm flipH="1" flipV="1">
                <a:off x="3089275" y="1454150"/>
                <a:ext cx="233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8" name="Line 46"/>
              <p:cNvSpPr>
                <a:spLocks noChangeShapeType="1"/>
              </p:cNvSpPr>
              <p:nvPr/>
            </p:nvSpPr>
            <p:spPr bwMode="auto">
              <a:xfrm>
                <a:off x="2932113" y="1322388"/>
                <a:ext cx="0" cy="131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9" name="Text Box 47"/>
              <p:cNvSpPr txBox="1">
                <a:spLocks noChangeArrowheads="1"/>
              </p:cNvSpPr>
              <p:nvPr/>
            </p:nvSpPr>
            <p:spPr bwMode="auto">
              <a:xfrm>
                <a:off x="1550988" y="1671638"/>
                <a:ext cx="148748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latin typeface="Verdana" pitchFamily="34" charset="0"/>
                  </a:rPr>
                  <a:t>Thermostatted plate</a:t>
                </a:r>
              </a:p>
            </p:txBody>
          </p:sp>
          <p:sp>
            <p:nvSpPr>
              <p:cNvPr id="85040" name="Text Box 48"/>
              <p:cNvSpPr txBox="1">
                <a:spLocks noChangeArrowheads="1"/>
              </p:cNvSpPr>
              <p:nvPr/>
            </p:nvSpPr>
            <p:spPr bwMode="auto">
              <a:xfrm>
                <a:off x="2071688" y="1914525"/>
                <a:ext cx="1841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1000">
                  <a:latin typeface="Verdana" pitchFamily="34" charset="0"/>
                </a:endParaRPr>
              </a:p>
            </p:txBody>
          </p:sp>
          <p:sp>
            <p:nvSpPr>
              <p:cNvPr id="85041" name="Text Box 49"/>
              <p:cNvSpPr txBox="1">
                <a:spLocks noChangeArrowheads="1"/>
              </p:cNvSpPr>
              <p:nvPr/>
            </p:nvSpPr>
            <p:spPr bwMode="auto">
              <a:xfrm>
                <a:off x="2011363" y="1228725"/>
                <a:ext cx="544513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latin typeface="Verdana" pitchFamily="34" charset="0"/>
                  </a:rPr>
                  <a:t>water</a:t>
                </a:r>
              </a:p>
            </p:txBody>
          </p:sp>
          <p:grpSp>
            <p:nvGrpSpPr>
              <p:cNvPr id="85042" name="Group 50"/>
              <p:cNvGrpSpPr>
                <a:grpSpLocks/>
              </p:cNvGrpSpPr>
              <p:nvPr/>
            </p:nvGrpSpPr>
            <p:grpSpPr bwMode="auto">
              <a:xfrm>
                <a:off x="1014413" y="904875"/>
                <a:ext cx="1579563" cy="366713"/>
                <a:chOff x="1344" y="960"/>
                <a:chExt cx="1968" cy="672"/>
              </a:xfrm>
            </p:grpSpPr>
            <p:grpSp>
              <p:nvGrpSpPr>
                <p:cNvPr id="85043" name="Group 51"/>
                <p:cNvGrpSpPr>
                  <a:grpSpLocks/>
                </p:cNvGrpSpPr>
                <p:nvPr/>
              </p:nvGrpSpPr>
              <p:grpSpPr bwMode="auto">
                <a:xfrm>
                  <a:off x="1344" y="1200"/>
                  <a:ext cx="1104" cy="432"/>
                  <a:chOff x="1344" y="1200"/>
                  <a:chExt cx="1104" cy="432"/>
                </a:xfrm>
              </p:grpSpPr>
              <p:sp>
                <p:nvSpPr>
                  <p:cNvPr id="8504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200"/>
                    <a:ext cx="57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4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1440"/>
                    <a:ext cx="52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46" name="Group 54"/>
                <p:cNvGrpSpPr>
                  <a:grpSpLocks/>
                </p:cNvGrpSpPr>
                <p:nvPr/>
              </p:nvGrpSpPr>
              <p:grpSpPr bwMode="auto">
                <a:xfrm>
                  <a:off x="1536" y="960"/>
                  <a:ext cx="1776" cy="672"/>
                  <a:chOff x="1344" y="1200"/>
                  <a:chExt cx="1104" cy="432"/>
                </a:xfrm>
              </p:grpSpPr>
              <p:sp>
                <p:nvSpPr>
                  <p:cNvPr id="8504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200"/>
                    <a:ext cx="57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4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1440"/>
                    <a:ext cx="52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5049" name="Line 57"/>
              <p:cNvSpPr>
                <a:spLocks noChangeShapeType="1"/>
              </p:cNvSpPr>
              <p:nvPr/>
            </p:nvSpPr>
            <p:spPr bwMode="auto">
              <a:xfrm flipH="1">
                <a:off x="3017838" y="1036638"/>
                <a:ext cx="461963" cy="130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0" name="Line 58"/>
              <p:cNvSpPr>
                <a:spLocks noChangeShapeType="1"/>
              </p:cNvSpPr>
              <p:nvPr/>
            </p:nvSpPr>
            <p:spPr bwMode="auto">
              <a:xfrm flipH="1">
                <a:off x="2593975" y="1166813"/>
                <a:ext cx="423863" cy="104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1" name="Line 59"/>
              <p:cNvSpPr>
                <a:spLocks noChangeShapeType="1"/>
              </p:cNvSpPr>
              <p:nvPr/>
            </p:nvSpPr>
            <p:spPr bwMode="auto">
              <a:xfrm flipH="1">
                <a:off x="2581275" y="904875"/>
                <a:ext cx="744538" cy="203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2" name="Line 60"/>
              <p:cNvSpPr>
                <a:spLocks noChangeShapeType="1"/>
              </p:cNvSpPr>
              <p:nvPr/>
            </p:nvSpPr>
            <p:spPr bwMode="auto">
              <a:xfrm flipH="1">
                <a:off x="1900238" y="1108075"/>
                <a:ext cx="681038" cy="1635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3" name="Text Box 61"/>
              <p:cNvSpPr txBox="1">
                <a:spLocks noChangeArrowheads="1"/>
              </p:cNvSpPr>
              <p:nvPr/>
            </p:nvSpPr>
            <p:spPr bwMode="auto">
              <a:xfrm>
                <a:off x="638175" y="692150"/>
                <a:ext cx="110013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latin typeface="Verdana" pitchFamily="34" charset="0"/>
                  </a:rPr>
                  <a:t>Neutron beam</a:t>
                </a:r>
              </a:p>
            </p:txBody>
          </p:sp>
          <p:sp>
            <p:nvSpPr>
              <p:cNvPr id="85054" name="Text Box 62"/>
              <p:cNvSpPr txBox="1">
                <a:spLocks noChangeArrowheads="1"/>
              </p:cNvSpPr>
              <p:nvPr/>
            </p:nvSpPr>
            <p:spPr bwMode="auto">
              <a:xfrm>
                <a:off x="1098550" y="1196975"/>
                <a:ext cx="33178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latin typeface="Verdana" pitchFamily="34" charset="0"/>
                  </a:rPr>
                  <a:t>oil</a:t>
                </a:r>
              </a:p>
            </p:txBody>
          </p:sp>
          <p:sp>
            <p:nvSpPr>
              <p:cNvPr id="85055" name="Text Box 63"/>
              <p:cNvSpPr txBox="1">
                <a:spLocks noChangeArrowheads="1"/>
              </p:cNvSpPr>
              <p:nvPr/>
            </p:nvSpPr>
            <p:spPr bwMode="auto">
              <a:xfrm>
                <a:off x="619125" y="1881188"/>
                <a:ext cx="24066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latin typeface="Verdana" pitchFamily="34" charset="0"/>
                  </a:rPr>
                  <a:t>Thermostatted vapour-tight vessel</a:t>
                </a:r>
              </a:p>
            </p:txBody>
          </p:sp>
          <p:sp>
            <p:nvSpPr>
              <p:cNvPr id="85056" name="Line 64"/>
              <p:cNvSpPr>
                <a:spLocks noChangeShapeType="1"/>
              </p:cNvSpPr>
              <p:nvPr/>
            </p:nvSpPr>
            <p:spPr bwMode="auto">
              <a:xfrm>
                <a:off x="3209925" y="1654175"/>
                <a:ext cx="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Rectangle 65"/>
              <p:cNvSpPr>
                <a:spLocks noChangeArrowheads="1"/>
              </p:cNvSpPr>
              <p:nvPr/>
            </p:nvSpPr>
            <p:spPr bwMode="auto">
              <a:xfrm>
                <a:off x="2800350" y="2557463"/>
                <a:ext cx="944563" cy="1809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8" name="Text Box 66"/>
              <p:cNvSpPr txBox="1">
                <a:spLocks noChangeArrowheads="1"/>
              </p:cNvSpPr>
              <p:nvPr/>
            </p:nvSpPr>
            <p:spPr bwMode="auto">
              <a:xfrm>
                <a:off x="2770188" y="2509838"/>
                <a:ext cx="1044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000">
                    <a:latin typeface="Verdana" pitchFamily="34" charset="0"/>
                  </a:rPr>
                  <a:t>Thermostat 2</a:t>
                </a:r>
              </a:p>
            </p:txBody>
          </p:sp>
          <p:sp>
            <p:nvSpPr>
              <p:cNvPr id="85059" name="Line 67"/>
              <p:cNvSpPr>
                <a:spLocks noChangeShapeType="1"/>
              </p:cNvSpPr>
              <p:nvPr/>
            </p:nvSpPr>
            <p:spPr bwMode="auto">
              <a:xfrm>
                <a:off x="2238375" y="21605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0" name="Rectangle 68"/>
              <p:cNvSpPr>
                <a:spLocks noChangeArrowheads="1"/>
              </p:cNvSpPr>
              <p:nvPr/>
            </p:nvSpPr>
            <p:spPr bwMode="auto">
              <a:xfrm>
                <a:off x="1755775" y="2354263"/>
                <a:ext cx="917575" cy="1857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69"/>
              <p:cNvSpPr txBox="1">
                <a:spLocks noChangeArrowheads="1"/>
              </p:cNvSpPr>
              <p:nvPr/>
            </p:nvSpPr>
            <p:spPr bwMode="auto">
              <a:xfrm>
                <a:off x="1711325" y="2316163"/>
                <a:ext cx="1044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000">
                    <a:latin typeface="Verdana" pitchFamily="34" charset="0"/>
                  </a:rPr>
                  <a:t>Thermostat 1</a:t>
                </a:r>
              </a:p>
            </p:txBody>
          </p:sp>
        </p:grpSp>
        <p:sp>
          <p:nvSpPr>
            <p:cNvPr id="85219" name="Text Box 227"/>
            <p:cNvSpPr txBox="1">
              <a:spLocks noChangeArrowheads="1"/>
            </p:cNvSpPr>
            <p:nvPr/>
          </p:nvSpPr>
          <p:spPr bwMode="auto">
            <a:xfrm>
              <a:off x="314325" y="133350"/>
              <a:ext cx="2794000" cy="3667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Condensation Method</a:t>
              </a:r>
              <a:endParaRPr lang="en-US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0" y="3496994"/>
            <a:ext cx="4737100" cy="2667000"/>
            <a:chOff x="152400" y="3698875"/>
            <a:chExt cx="4737100" cy="2667000"/>
          </a:xfrm>
        </p:grpSpPr>
        <p:sp>
          <p:nvSpPr>
            <p:cNvPr id="85221" name="Rectangle 229"/>
            <p:cNvSpPr>
              <a:spLocks noChangeArrowheads="1"/>
            </p:cNvSpPr>
            <p:nvPr/>
          </p:nvSpPr>
          <p:spPr bwMode="auto">
            <a:xfrm>
              <a:off x="152400" y="3698875"/>
              <a:ext cx="4724400" cy="2667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85220" name="Picture 2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100" y="3698875"/>
              <a:ext cx="4724400" cy="266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218" name="Text Box 226"/>
            <p:cNvSpPr txBox="1">
              <a:spLocks noChangeArrowheads="1"/>
            </p:cNvSpPr>
            <p:nvPr/>
          </p:nvSpPr>
          <p:spPr bwMode="auto">
            <a:xfrm>
              <a:off x="241300" y="3800475"/>
              <a:ext cx="2743200" cy="3048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latin typeface="Verdana" pitchFamily="34" charset="0"/>
                </a:rPr>
                <a:t>Spin-Freeze method</a:t>
              </a:r>
              <a:endParaRPr lang="en-US" sz="1200" b="1">
                <a:latin typeface="Verdana" pitchFamily="34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038600" y="3886200"/>
            <a:ext cx="5105400" cy="2971800"/>
            <a:chOff x="4038600" y="3886200"/>
            <a:chExt cx="5105400" cy="2971800"/>
          </a:xfrm>
        </p:grpSpPr>
        <p:sp>
          <p:nvSpPr>
            <p:cNvPr id="85222" name="Rectangle 230"/>
            <p:cNvSpPr>
              <a:spLocks noChangeArrowheads="1"/>
            </p:cNvSpPr>
            <p:nvPr/>
          </p:nvSpPr>
          <p:spPr bwMode="auto">
            <a:xfrm>
              <a:off x="5029200" y="3886200"/>
              <a:ext cx="4114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 b="1" dirty="0" err="1">
                  <a:latin typeface="Calibri" pitchFamily="34" charset="0"/>
                </a:rPr>
                <a:t>Hydrophobe</a:t>
              </a:r>
              <a:r>
                <a:rPr lang="en-GB" sz="1000" b="1" dirty="0">
                  <a:latin typeface="Calibri" pitchFamily="34" charset="0"/>
                </a:rPr>
                <a:t> silicon surface: Chemically modify using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000" b="1" dirty="0">
                  <a:latin typeface="Calibri" pitchFamily="34" charset="0"/>
                </a:rPr>
                <a:t> </a:t>
              </a:r>
              <a:r>
                <a:rPr lang="en-GB" sz="1000" b="1" dirty="0" err="1">
                  <a:latin typeface="Calibri" pitchFamily="34" charset="0"/>
                </a:rPr>
                <a:t>trichlorosilane</a:t>
              </a:r>
              <a:r>
                <a:rPr lang="en-GB" sz="1000" b="1" dirty="0">
                  <a:latin typeface="Calibri" pitchFamily="34" charset="0"/>
                </a:rPr>
                <a:t> from chloroform Spread oil using a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000" b="1" dirty="0">
                  <a:latin typeface="Calibri" pitchFamily="34" charset="0"/>
                </a:rPr>
                <a:t> spinner. Freeze rapidly, assemble cell and introduce aqueous phase.</a:t>
              </a:r>
            </a:p>
          </p:txBody>
        </p:sp>
        <p:sp>
          <p:nvSpPr>
            <p:cNvPr id="85223" name="Rectangle 231"/>
            <p:cNvSpPr>
              <a:spLocks noChangeArrowheads="1"/>
            </p:cNvSpPr>
            <p:nvPr/>
          </p:nvSpPr>
          <p:spPr bwMode="auto">
            <a:xfrm>
              <a:off x="5156200" y="4737100"/>
              <a:ext cx="2058128" cy="10156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 Hydrophobic silicon surface</a:t>
              </a:r>
              <a:endParaRPr lang="en-US" sz="1200" b="1" dirty="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 Spread hexadecane</a:t>
              </a:r>
            </a:p>
            <a:p>
              <a:pPr eaLnBrk="0" hangingPunct="0">
                <a:buFontTx/>
                <a:buChar char="•"/>
              </a:pPr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 Spin (2000 rpm for 20 s)</a:t>
              </a:r>
              <a:endParaRPr lang="en-US" sz="1200" b="1" dirty="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 Cool block to </a:t>
              </a:r>
              <a:r>
                <a:rPr lang="en-US" sz="1200" b="1" i="1" dirty="0">
                  <a:solidFill>
                    <a:schemeClr val="bg1"/>
                  </a:solidFill>
                  <a:latin typeface="Calibri" pitchFamily="34" charset="0"/>
                </a:rPr>
                <a:t>T </a:t>
              </a: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&lt; 18 ºC</a:t>
              </a:r>
            </a:p>
            <a:p>
              <a:pPr eaLnBrk="0" hangingPunct="0">
                <a:buFontTx/>
                <a:buChar char="•"/>
              </a:pPr>
              <a:endParaRPr lang="en-US" sz="12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5224" name="Rectangle 232"/>
            <p:cNvSpPr>
              <a:spLocks noChangeArrowheads="1"/>
            </p:cNvSpPr>
            <p:nvPr/>
          </p:nvSpPr>
          <p:spPr bwMode="auto">
            <a:xfrm>
              <a:off x="5130800" y="5862638"/>
              <a:ext cx="1776064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 Assemble cell</a:t>
              </a:r>
              <a:endParaRPr lang="en-US" sz="1200" dirty="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Warm block to </a:t>
              </a:r>
              <a:r>
                <a:rPr lang="en-US" sz="1200" i="1" dirty="0">
                  <a:solidFill>
                    <a:schemeClr val="bg1"/>
                  </a:solidFill>
                  <a:latin typeface="Calibri" pitchFamily="34" charset="0"/>
                </a:rPr>
                <a:t>T 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&gt;18 ºC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 Measure </a:t>
              </a:r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reflectivity</a:t>
              </a:r>
            </a:p>
          </p:txBody>
        </p:sp>
        <p:sp>
          <p:nvSpPr>
            <p:cNvPr id="85225" name="Text Box 233"/>
            <p:cNvSpPr txBox="1">
              <a:spLocks noChangeArrowheads="1"/>
            </p:cNvSpPr>
            <p:nvPr/>
          </p:nvSpPr>
          <p:spPr bwMode="auto">
            <a:xfrm>
              <a:off x="4038600" y="6583363"/>
              <a:ext cx="510540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 b="1" dirty="0">
                  <a:latin typeface="Times New Roman" pitchFamily="18" charset="0"/>
                </a:rPr>
                <a:t>Thickness of oil film is determined by mass of oil added and spinning speed</a:t>
              </a: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142875" y="6304002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 smtClean="0"/>
              <a:t>“A new approach to measuring neutron reflection from a liquid/liquid interface”</a:t>
            </a:r>
          </a:p>
          <a:p>
            <a:r>
              <a:rPr lang="en-GB" sz="1000" dirty="0" smtClean="0"/>
              <a:t>A, Zarbakhsh, J. Bowers and </a:t>
            </a:r>
            <a:r>
              <a:rPr lang="en-GB" sz="1000" dirty="0" err="1" smtClean="0"/>
              <a:t>J.R.P.Webster</a:t>
            </a:r>
            <a:r>
              <a:rPr lang="en-GB" sz="1000" dirty="0" smtClean="0"/>
              <a:t>. M. Sci. </a:t>
            </a:r>
            <a:r>
              <a:rPr lang="en-GB" sz="1000" dirty="0" err="1" smtClean="0"/>
              <a:t>Technol</a:t>
            </a:r>
            <a:r>
              <a:rPr lang="en-GB" sz="1000" dirty="0" smtClean="0"/>
              <a:t>, 10, 738-743</a:t>
            </a:r>
          </a:p>
          <a:p>
            <a:r>
              <a:rPr lang="en-GB" sz="1000" b="1" dirty="0" smtClean="0"/>
              <a:t>1999</a:t>
            </a:r>
            <a:r>
              <a:rPr lang="en-GB" sz="1000" dirty="0" smtClean="0"/>
              <a:t>.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819650" y="266700"/>
            <a:ext cx="4124325" cy="2552700"/>
            <a:chOff x="4819650" y="266700"/>
            <a:chExt cx="4124325" cy="2552700"/>
          </a:xfrm>
        </p:grpSpPr>
        <p:sp>
          <p:nvSpPr>
            <p:cNvPr id="65" name="Rectangle 64"/>
            <p:cNvSpPr/>
            <p:nvPr/>
          </p:nvSpPr>
          <p:spPr>
            <a:xfrm>
              <a:off x="4867275" y="1171575"/>
              <a:ext cx="4076700" cy="16478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4819650" y="266700"/>
              <a:ext cx="2971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GB" sz="1400" dirty="0">
                  <a:solidFill>
                    <a:srgbClr val="CCFF99"/>
                  </a:solidFill>
                  <a:latin typeface="Calibri" pitchFamily="34" charset="0"/>
                </a:rPr>
                <a:t> Use a </a:t>
              </a:r>
              <a:r>
                <a:rPr lang="en-GB" sz="1400" dirty="0" err="1">
                  <a:solidFill>
                    <a:srgbClr val="CCFF99"/>
                  </a:solidFill>
                  <a:latin typeface="Calibri" pitchFamily="34" charset="0"/>
                </a:rPr>
                <a:t>supermirror</a:t>
              </a:r>
              <a:r>
                <a:rPr lang="en-GB" sz="1400" dirty="0">
                  <a:solidFill>
                    <a:srgbClr val="CCFF99"/>
                  </a:solidFill>
                  <a:latin typeface="Calibri" pitchFamily="34" charset="0"/>
                </a:rPr>
                <a:t> to change </a:t>
              </a:r>
              <a:r>
                <a:rPr lang="en-GB" sz="1400" dirty="0" smtClean="0">
                  <a:solidFill>
                    <a:srgbClr val="CCFF99"/>
                  </a:solidFill>
                  <a:latin typeface="Calibri" pitchFamily="34" charset="0"/>
                </a:rPr>
                <a:t> Q</a:t>
              </a:r>
              <a:endParaRPr lang="en-GB" sz="1400" dirty="0">
                <a:solidFill>
                  <a:srgbClr val="CCFF99"/>
                </a:solidFill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GB" sz="1400" dirty="0">
                  <a:solidFill>
                    <a:srgbClr val="CCFF99"/>
                  </a:solidFill>
                  <a:latin typeface="Calibri" pitchFamily="34" charset="0"/>
                </a:rPr>
                <a:t> Film </a:t>
              </a:r>
              <a:r>
                <a:rPr lang="en-GB" sz="1400" dirty="0" smtClean="0">
                  <a:solidFill>
                    <a:srgbClr val="CCFF99"/>
                  </a:solidFill>
                  <a:latin typeface="Calibri" pitchFamily="34" charset="0"/>
                </a:rPr>
                <a:t>stable/reproducible</a:t>
              </a:r>
              <a:endParaRPr lang="en-GB" sz="1400" dirty="0">
                <a:solidFill>
                  <a:srgbClr val="CCFF99"/>
                </a:solidFill>
                <a:latin typeface="Calibri" pitchFamily="34" charset="0"/>
              </a:endParaRPr>
            </a:p>
          </p:txBody>
        </p:sp>
        <p:graphicFrame>
          <p:nvGraphicFramePr>
            <p:cNvPr id="86023" name="Object 7"/>
            <p:cNvGraphicFramePr>
              <a:graphicFrameLocks noChangeAspect="1"/>
            </p:cNvGraphicFramePr>
            <p:nvPr/>
          </p:nvGraphicFramePr>
          <p:xfrm>
            <a:off x="5486400" y="1285875"/>
            <a:ext cx="2438400" cy="585788"/>
          </p:xfrm>
          <a:graphic>
            <a:graphicData uri="http://schemas.openxmlformats.org/presentationml/2006/ole">
              <p:oleObj spid="_x0000_s86023" r:id="rId3" imgW="1739900" imgH="419100" progId="Equation.3">
                <p:embed/>
              </p:oleObj>
            </a:graphicData>
          </a:graphic>
        </p:graphicFrame>
        <p:graphicFrame>
          <p:nvGraphicFramePr>
            <p:cNvPr id="86024" name="Object 8"/>
            <p:cNvGraphicFramePr>
              <a:graphicFrameLocks noChangeAspect="1"/>
            </p:cNvGraphicFramePr>
            <p:nvPr/>
          </p:nvGraphicFramePr>
          <p:xfrm>
            <a:off x="4959350" y="1987550"/>
            <a:ext cx="1892300" cy="595313"/>
          </p:xfrm>
          <a:graphic>
            <a:graphicData uri="http://schemas.openxmlformats.org/presentationml/2006/ole">
              <p:oleObj spid="_x0000_s86024" name="Equation" r:id="rId4" imgW="1460160" imgH="457200" progId="Equation.3">
                <p:embed/>
              </p:oleObj>
            </a:graphicData>
          </a:graphic>
        </p:graphicFrame>
        <p:graphicFrame>
          <p:nvGraphicFramePr>
            <p:cNvPr id="86025" name="Object 9"/>
            <p:cNvGraphicFramePr>
              <a:graphicFrameLocks noChangeAspect="1"/>
            </p:cNvGraphicFramePr>
            <p:nvPr/>
          </p:nvGraphicFramePr>
          <p:xfrm>
            <a:off x="7391400" y="1971675"/>
            <a:ext cx="1447800" cy="581025"/>
          </p:xfrm>
          <a:graphic>
            <a:graphicData uri="http://schemas.openxmlformats.org/presentationml/2006/ole">
              <p:oleObj spid="_x0000_s86025" r:id="rId5" imgW="1206500" imgH="482600" progId="Equation.3">
                <p:embed/>
              </p:oleObj>
            </a:graphicData>
          </a:graphic>
        </p:graphicFrame>
      </p:grp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61950" y="333375"/>
            <a:ext cx="203158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dirty="0">
                <a:solidFill>
                  <a:srgbClr val="FF3300"/>
                </a:solidFill>
                <a:latin typeface="Verdana" pitchFamily="34" charset="0"/>
                <a:sym typeface="Wingdings 2" pitchFamily="18" charset="2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Experimental &amp; analysis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95275" y="1171575"/>
            <a:ext cx="4333875" cy="4649788"/>
            <a:chOff x="295275" y="1171575"/>
            <a:chExt cx="4333875" cy="4649788"/>
          </a:xfrm>
        </p:grpSpPr>
        <p:sp>
          <p:nvSpPr>
            <p:cNvPr id="64" name="Rectangle 63"/>
            <p:cNvSpPr/>
            <p:nvPr/>
          </p:nvSpPr>
          <p:spPr>
            <a:xfrm>
              <a:off x="295275" y="1171575"/>
              <a:ext cx="4333875" cy="461962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2003425" y="4535488"/>
              <a:ext cx="2286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>
              <a:off x="2003425" y="5222875"/>
              <a:ext cx="2286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2003425" y="4870450"/>
              <a:ext cx="2286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32" name="Group 16"/>
            <p:cNvGrpSpPr>
              <a:grpSpLocks/>
            </p:cNvGrpSpPr>
            <p:nvPr/>
          </p:nvGrpSpPr>
          <p:grpSpPr bwMode="auto">
            <a:xfrm>
              <a:off x="479425" y="1268413"/>
              <a:ext cx="3571875" cy="4552950"/>
              <a:chOff x="302" y="799"/>
              <a:chExt cx="2250" cy="2868"/>
            </a:xfrm>
          </p:grpSpPr>
          <p:sp>
            <p:nvSpPr>
              <p:cNvPr id="86033" name="Line 17"/>
              <p:cNvSpPr>
                <a:spLocks noChangeShapeType="1"/>
              </p:cNvSpPr>
              <p:nvPr/>
            </p:nvSpPr>
            <p:spPr bwMode="auto">
              <a:xfrm>
                <a:off x="302" y="1693"/>
                <a:ext cx="141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4" name="Line 18"/>
              <p:cNvSpPr>
                <a:spLocks noChangeShapeType="1"/>
              </p:cNvSpPr>
              <p:nvPr/>
            </p:nvSpPr>
            <p:spPr bwMode="auto">
              <a:xfrm>
                <a:off x="302" y="1479"/>
                <a:ext cx="141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5" name="Line 19"/>
              <p:cNvSpPr>
                <a:spLocks noChangeShapeType="1"/>
              </p:cNvSpPr>
              <p:nvPr/>
            </p:nvSpPr>
            <p:spPr bwMode="auto">
              <a:xfrm>
                <a:off x="1652" y="1479"/>
                <a:ext cx="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6" name="Line 20"/>
              <p:cNvSpPr>
                <a:spLocks noChangeShapeType="1"/>
              </p:cNvSpPr>
              <p:nvPr/>
            </p:nvSpPr>
            <p:spPr bwMode="auto">
              <a:xfrm>
                <a:off x="1652" y="1693"/>
                <a:ext cx="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Rectangle 21"/>
              <p:cNvSpPr>
                <a:spLocks noChangeArrowheads="1"/>
              </p:cNvSpPr>
              <p:nvPr/>
            </p:nvSpPr>
            <p:spPr bwMode="auto">
              <a:xfrm>
                <a:off x="332" y="1543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Oxide</a:t>
                </a: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38" name="Line 22"/>
              <p:cNvSpPr>
                <a:spLocks noChangeShapeType="1"/>
              </p:cNvSpPr>
              <p:nvPr/>
            </p:nvSpPr>
            <p:spPr bwMode="auto">
              <a:xfrm>
                <a:off x="992" y="1479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9" name="Line 23"/>
              <p:cNvSpPr>
                <a:spLocks noChangeShapeType="1"/>
              </p:cNvSpPr>
              <p:nvPr/>
            </p:nvSpPr>
            <p:spPr bwMode="auto">
              <a:xfrm>
                <a:off x="1082" y="1693"/>
                <a:ext cx="12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0" name="Line 24"/>
              <p:cNvSpPr>
                <a:spLocks noChangeShapeType="1"/>
              </p:cNvSpPr>
              <p:nvPr/>
            </p:nvSpPr>
            <p:spPr bwMode="auto">
              <a:xfrm flipV="1">
                <a:off x="1082" y="1479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1" name="Line 25"/>
              <p:cNvSpPr>
                <a:spLocks noChangeShapeType="1"/>
              </p:cNvSpPr>
              <p:nvPr/>
            </p:nvSpPr>
            <p:spPr bwMode="auto">
              <a:xfrm flipV="1">
                <a:off x="1202" y="1693"/>
                <a:ext cx="12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2" name="Line 26"/>
              <p:cNvSpPr>
                <a:spLocks noChangeShapeType="1"/>
              </p:cNvSpPr>
              <p:nvPr/>
            </p:nvSpPr>
            <p:spPr bwMode="auto">
              <a:xfrm flipV="1">
                <a:off x="1322" y="1479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3" name="Line 27"/>
              <p:cNvSpPr>
                <a:spLocks noChangeShapeType="1"/>
              </p:cNvSpPr>
              <p:nvPr/>
            </p:nvSpPr>
            <p:spPr bwMode="auto">
              <a:xfrm>
                <a:off x="1202" y="1910"/>
                <a:ext cx="120" cy="31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4" name="Line 28"/>
              <p:cNvSpPr>
                <a:spLocks noChangeShapeType="1"/>
              </p:cNvSpPr>
              <p:nvPr/>
            </p:nvSpPr>
            <p:spPr bwMode="auto">
              <a:xfrm>
                <a:off x="1652" y="2857"/>
                <a:ext cx="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>
                <a:off x="1652" y="3075"/>
                <a:ext cx="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6" name="Text Box 30"/>
              <p:cNvSpPr txBox="1">
                <a:spLocks noChangeArrowheads="1"/>
              </p:cNvSpPr>
              <p:nvPr/>
            </p:nvSpPr>
            <p:spPr bwMode="auto">
              <a:xfrm>
                <a:off x="1652" y="2891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47" name="Line 31"/>
              <p:cNvSpPr>
                <a:spLocks noChangeShapeType="1"/>
              </p:cNvSpPr>
              <p:nvPr/>
            </p:nvSpPr>
            <p:spPr bwMode="auto">
              <a:xfrm>
                <a:off x="1982" y="2857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8" name="Line 32"/>
              <p:cNvSpPr>
                <a:spLocks noChangeShapeType="1"/>
              </p:cNvSpPr>
              <p:nvPr/>
            </p:nvSpPr>
            <p:spPr bwMode="auto">
              <a:xfrm>
                <a:off x="2072" y="3075"/>
                <a:ext cx="12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9" name="Line 33"/>
              <p:cNvSpPr>
                <a:spLocks noChangeShapeType="1"/>
              </p:cNvSpPr>
              <p:nvPr/>
            </p:nvSpPr>
            <p:spPr bwMode="auto">
              <a:xfrm flipV="1">
                <a:off x="2072" y="2857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0" name="Line 34"/>
              <p:cNvSpPr>
                <a:spLocks noChangeShapeType="1"/>
              </p:cNvSpPr>
              <p:nvPr/>
            </p:nvSpPr>
            <p:spPr bwMode="auto">
              <a:xfrm flipV="1">
                <a:off x="2192" y="3075"/>
                <a:ext cx="12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1" name="Line 35"/>
              <p:cNvSpPr>
                <a:spLocks noChangeShapeType="1"/>
              </p:cNvSpPr>
              <p:nvPr/>
            </p:nvSpPr>
            <p:spPr bwMode="auto">
              <a:xfrm flipV="1">
                <a:off x="2312" y="2857"/>
                <a:ext cx="90" cy="2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2" name="AutoShape 36"/>
              <p:cNvSpPr>
                <a:spLocks/>
              </p:cNvSpPr>
              <p:nvPr/>
            </p:nvSpPr>
            <p:spPr bwMode="auto">
              <a:xfrm rot="-16200000">
                <a:off x="2260" y="2191"/>
                <a:ext cx="104" cy="480"/>
              </a:xfrm>
              <a:prstGeom prst="leftBrace">
                <a:avLst>
                  <a:gd name="adj1" fmla="val 38462"/>
                  <a:gd name="adj2" fmla="val 5000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37"/>
              <p:cNvSpPr>
                <a:spLocks noChangeShapeType="1"/>
              </p:cNvSpPr>
              <p:nvPr/>
            </p:nvSpPr>
            <p:spPr bwMode="auto">
              <a:xfrm>
                <a:off x="2192" y="3290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4" name="Line 38"/>
              <p:cNvSpPr>
                <a:spLocks noChangeShapeType="1"/>
              </p:cNvSpPr>
              <p:nvPr/>
            </p:nvSpPr>
            <p:spPr bwMode="auto">
              <a:xfrm>
                <a:off x="1862" y="252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 flipV="1">
                <a:off x="1982" y="252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40"/>
              <p:cNvSpPr>
                <a:spLocks noChangeShapeType="1"/>
              </p:cNvSpPr>
              <p:nvPr/>
            </p:nvSpPr>
            <p:spPr bwMode="auto">
              <a:xfrm flipV="1">
                <a:off x="2162" y="252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2402" y="252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8" name="AutoShape 42"/>
              <p:cNvSpPr>
                <a:spLocks/>
              </p:cNvSpPr>
              <p:nvPr/>
            </p:nvSpPr>
            <p:spPr bwMode="auto">
              <a:xfrm flipH="1">
                <a:off x="1105" y="2836"/>
                <a:ext cx="91" cy="475"/>
              </a:xfrm>
              <a:prstGeom prst="rightBrace">
                <a:avLst>
                  <a:gd name="adj1" fmla="val 43498"/>
                  <a:gd name="adj2" fmla="val 5000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9" name="Line 43"/>
              <p:cNvSpPr>
                <a:spLocks noChangeShapeType="1"/>
              </p:cNvSpPr>
              <p:nvPr/>
            </p:nvSpPr>
            <p:spPr bwMode="auto">
              <a:xfrm>
                <a:off x="1652" y="1910"/>
                <a:ext cx="0" cy="91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0" name="Text Box 44"/>
              <p:cNvSpPr txBox="1">
                <a:spLocks noChangeArrowheads="1"/>
              </p:cNvSpPr>
              <p:nvPr/>
            </p:nvSpPr>
            <p:spPr bwMode="auto">
              <a:xfrm>
                <a:off x="1652" y="1533"/>
                <a:ext cx="3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1" name="Rectangle 45"/>
              <p:cNvSpPr>
                <a:spLocks noChangeArrowheads="1"/>
              </p:cNvSpPr>
              <p:nvPr/>
            </p:nvSpPr>
            <p:spPr bwMode="auto">
              <a:xfrm>
                <a:off x="1652" y="1770"/>
                <a:ext cx="3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2" name="Text Box 46"/>
              <p:cNvSpPr txBox="1">
                <a:spLocks noChangeArrowheads="1"/>
              </p:cNvSpPr>
              <p:nvPr/>
            </p:nvSpPr>
            <p:spPr bwMode="auto">
              <a:xfrm>
                <a:off x="416" y="1327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3" name="Rectangle 47"/>
              <p:cNvSpPr>
                <a:spLocks noChangeArrowheads="1"/>
              </p:cNvSpPr>
              <p:nvPr/>
            </p:nvSpPr>
            <p:spPr bwMode="auto">
              <a:xfrm>
                <a:off x="302" y="1741"/>
                <a:ext cx="6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(CH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-layer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4" name="Text Box 48"/>
              <p:cNvSpPr txBox="1">
                <a:spLocks noChangeArrowheads="1"/>
              </p:cNvSpPr>
              <p:nvPr/>
            </p:nvSpPr>
            <p:spPr bwMode="auto">
              <a:xfrm>
                <a:off x="674" y="1327"/>
                <a:ext cx="3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Symbol" pitchFamily="18" charset="2"/>
                    <a:cs typeface="Times New Roman" pitchFamily="18" charset="0"/>
                  </a:rPr>
                  <a:t>q = q</a:t>
                </a:r>
                <a:r>
                  <a:rPr lang="en-GB" sz="1200" baseline="-30000">
                    <a:solidFill>
                      <a:schemeClr val="bg1"/>
                    </a:solidFill>
                    <a:latin typeface="Symbol" pitchFamily="18" charset="2"/>
                    <a:cs typeface="Times New Roman" pitchFamily="18" charset="0"/>
                  </a:rPr>
                  <a:t>0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5" name="Rectangle 49"/>
              <p:cNvSpPr>
                <a:spLocks noChangeArrowheads="1"/>
              </p:cNvSpPr>
              <p:nvPr/>
            </p:nvSpPr>
            <p:spPr bwMode="auto">
              <a:xfrm>
                <a:off x="1232" y="1874"/>
                <a:ext cx="3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 err="1">
                    <a:solidFill>
                      <a:schemeClr val="bg1"/>
                    </a:solidFill>
                    <a:latin typeface="Symbol" pitchFamily="18" charset="2"/>
                    <a:cs typeface="Times New Roman" pitchFamily="18" charset="0"/>
                  </a:rPr>
                  <a:t>q</a:t>
                </a:r>
                <a:r>
                  <a:rPr lang="en-GB" sz="1200" baseline="-30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oil</a:t>
                </a:r>
                <a:endParaRPr lang="en-GB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12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6" name="Text Box 50"/>
              <p:cNvSpPr txBox="1">
                <a:spLocks noChangeArrowheads="1"/>
              </p:cNvSpPr>
              <p:nvPr/>
            </p:nvSpPr>
            <p:spPr bwMode="auto">
              <a:xfrm>
                <a:off x="380" y="1953"/>
                <a:ext cx="23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Oil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7" name="Rectangle 51"/>
              <p:cNvSpPr>
                <a:spLocks noChangeArrowheads="1"/>
              </p:cNvSpPr>
              <p:nvPr/>
            </p:nvSpPr>
            <p:spPr bwMode="auto">
              <a:xfrm>
                <a:off x="1652" y="313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i="1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8" name="Text Box 52"/>
              <p:cNvSpPr txBox="1">
                <a:spLocks noChangeArrowheads="1"/>
              </p:cNvSpPr>
              <p:nvPr/>
            </p:nvSpPr>
            <p:spPr bwMode="auto">
              <a:xfrm>
                <a:off x="2222" y="2199"/>
                <a:ext cx="2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69" name="Text Box 53"/>
              <p:cNvSpPr txBox="1">
                <a:spLocks noChangeArrowheads="1"/>
              </p:cNvSpPr>
              <p:nvPr/>
            </p:nvSpPr>
            <p:spPr bwMode="auto">
              <a:xfrm>
                <a:off x="584" y="2954"/>
                <a:ext cx="52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interface</a:t>
                </a:r>
              </a:p>
              <a:p>
                <a:pPr eaLnBrk="0" hangingPunct="0"/>
                <a:r>
                  <a:rPr lang="en-GB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layers</a:t>
                </a:r>
              </a:p>
              <a:p>
                <a:pPr eaLnBrk="0" hangingPunct="0"/>
                <a:endParaRPr lang="en-GB" sz="12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70" name="Text Box 54"/>
              <p:cNvSpPr txBox="1">
                <a:spLocks noChangeArrowheads="1"/>
              </p:cNvSpPr>
              <p:nvPr/>
            </p:nvSpPr>
            <p:spPr bwMode="auto">
              <a:xfrm>
                <a:off x="1216" y="3379"/>
                <a:ext cx="8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Aqueous subphase</a:t>
                </a: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71" name="Rectangle 55"/>
              <p:cNvSpPr>
                <a:spLocks noChangeArrowheads="1"/>
              </p:cNvSpPr>
              <p:nvPr/>
            </p:nvSpPr>
            <p:spPr bwMode="auto">
              <a:xfrm>
                <a:off x="1267" y="2705"/>
                <a:ext cx="2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Oil</a:t>
                </a: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72" name="Text Box 56"/>
              <p:cNvSpPr txBox="1">
                <a:spLocks noChangeArrowheads="1"/>
              </p:cNvSpPr>
              <p:nvPr/>
            </p:nvSpPr>
            <p:spPr bwMode="auto">
              <a:xfrm>
                <a:off x="1652" y="2102"/>
                <a:ext cx="5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oil </a:t>
                </a:r>
                <a:r>
                  <a:rPr lang="en-GB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GB" sz="1200" i="1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73" name="Rectangle 57"/>
              <p:cNvSpPr>
                <a:spLocks noChangeArrowheads="1"/>
              </p:cNvSpPr>
              <p:nvPr/>
            </p:nvSpPr>
            <p:spPr bwMode="auto">
              <a:xfrm>
                <a:off x="1764" y="2676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Symbol" pitchFamily="18" charset="2"/>
                    <a:cs typeface="Times New Roman" pitchFamily="18" charset="0"/>
                  </a:rPr>
                  <a:t>q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oil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74" name="Line 58"/>
              <p:cNvSpPr>
                <a:spLocks noChangeShapeType="1"/>
              </p:cNvSpPr>
              <p:nvPr/>
            </p:nvSpPr>
            <p:spPr bwMode="auto">
              <a:xfrm flipV="1">
                <a:off x="974" y="1183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5" name="Line 59"/>
              <p:cNvSpPr>
                <a:spLocks noChangeShapeType="1"/>
              </p:cNvSpPr>
              <p:nvPr/>
            </p:nvSpPr>
            <p:spPr bwMode="auto">
              <a:xfrm flipV="1">
                <a:off x="1166" y="113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6" name="Line 60"/>
              <p:cNvSpPr>
                <a:spLocks noChangeShapeType="1"/>
              </p:cNvSpPr>
              <p:nvPr/>
            </p:nvSpPr>
            <p:spPr bwMode="auto">
              <a:xfrm flipV="1">
                <a:off x="1406" y="1135"/>
                <a:ext cx="120" cy="3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7" name="AutoShape 61"/>
              <p:cNvSpPr>
                <a:spLocks/>
              </p:cNvSpPr>
              <p:nvPr/>
            </p:nvSpPr>
            <p:spPr bwMode="auto">
              <a:xfrm rot="-16200000">
                <a:off x="1258" y="803"/>
                <a:ext cx="104" cy="480"/>
              </a:xfrm>
              <a:prstGeom prst="leftBrace">
                <a:avLst>
                  <a:gd name="adj1" fmla="val 38462"/>
                  <a:gd name="adj2" fmla="val 5000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8" name="Text Box 62"/>
              <p:cNvSpPr txBox="1">
                <a:spLocks noChangeArrowheads="1"/>
              </p:cNvSpPr>
              <p:nvPr/>
            </p:nvSpPr>
            <p:spPr bwMode="auto">
              <a:xfrm>
                <a:off x="1214" y="799"/>
                <a:ext cx="2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GB" sz="1200" baseline="-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GB" sz="12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4905375" y="2876550"/>
            <a:ext cx="3933825" cy="3559175"/>
            <a:chOff x="4905375" y="2876550"/>
            <a:chExt cx="3933825" cy="3559175"/>
          </a:xfrm>
        </p:grpSpPr>
        <p:sp>
          <p:nvSpPr>
            <p:cNvPr id="66" name="Rectangle 65"/>
            <p:cNvSpPr/>
            <p:nvPr/>
          </p:nvSpPr>
          <p:spPr>
            <a:xfrm>
              <a:off x="4905375" y="2876550"/>
              <a:ext cx="3933825" cy="31718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079" name="Group 63"/>
            <p:cNvGrpSpPr>
              <a:grpSpLocks/>
            </p:cNvGrpSpPr>
            <p:nvPr/>
          </p:nvGrpSpPr>
          <p:grpSpPr bwMode="auto">
            <a:xfrm>
              <a:off x="5100639" y="2882900"/>
              <a:ext cx="3657600" cy="3552825"/>
              <a:chOff x="2895" y="1746"/>
              <a:chExt cx="2304" cy="2238"/>
            </a:xfrm>
          </p:grpSpPr>
          <p:graphicFrame>
            <p:nvGraphicFramePr>
              <p:cNvPr id="86080" name="Object 64"/>
              <p:cNvGraphicFramePr>
                <a:graphicFrameLocks noChangeAspect="1"/>
              </p:cNvGraphicFramePr>
              <p:nvPr/>
            </p:nvGraphicFramePr>
            <p:xfrm>
              <a:off x="2895" y="1746"/>
              <a:ext cx="2304" cy="1926"/>
            </p:xfrm>
            <a:graphic>
              <a:graphicData uri="http://schemas.openxmlformats.org/presentationml/2006/ole">
                <p:oleObj spid="_x0000_s86080" name="SPW 6.0 Graph" r:id="rId6" imgW="5497200" imgH="4182120" progId="SigmaPlotGraphicObject.4">
                  <p:embed/>
                </p:oleObj>
              </a:graphicData>
            </a:graphic>
          </p:graphicFrame>
          <p:sp>
            <p:nvSpPr>
              <p:cNvPr id="86081" name="Text Box 65"/>
              <p:cNvSpPr txBox="1">
                <a:spLocks noChangeArrowheads="1"/>
              </p:cNvSpPr>
              <p:nvPr/>
            </p:nvSpPr>
            <p:spPr bwMode="auto">
              <a:xfrm>
                <a:off x="4422" y="3792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Clr>
                    <a:srgbClr val="FF3300"/>
                  </a:buClr>
                  <a:buFont typeface="Wingdings 2" pitchFamily="18" charset="2"/>
                  <a:buNone/>
                </a:pPr>
                <a:r>
                  <a:rPr lang="en-US" sz="1400" b="1" dirty="0"/>
                  <a:t>T = exp(-</a:t>
                </a:r>
                <a:r>
                  <a:rPr lang="en-US" sz="1400" b="1" dirty="0" err="1">
                    <a:latin typeface="Symbol" pitchFamily="18" charset="2"/>
                  </a:rPr>
                  <a:t>c</a:t>
                </a:r>
                <a:r>
                  <a:rPr lang="en-US" sz="1400" b="1" dirty="0" err="1"/>
                  <a:t>l</a:t>
                </a:r>
                <a:r>
                  <a:rPr lang="en-US" sz="1400" b="1" dirty="0"/>
                  <a:t>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549" y="1276350"/>
            <a:ext cx="6715125" cy="4324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22509" y="758875"/>
          <a:ext cx="6251658" cy="5060731"/>
        </p:xfrm>
        <a:graphic>
          <a:graphicData uri="http://schemas.openxmlformats.org/presentationml/2006/ole">
            <p:oleObj spid="_x0000_s27652" name="SPW 6.0 Graph" r:id="rId3" imgW="5469840" imgH="5843880" progId="SigmaPlotGraphicObject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84150" y="255588"/>
            <a:ext cx="401180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 2" pitchFamily="18" charset="2"/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Interfacial width at bare hexadecane-water interface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0" y="1444625"/>
            <a:ext cx="4540250" cy="1706563"/>
            <a:chOff x="0" y="1444625"/>
            <a:chExt cx="4540250" cy="1706563"/>
          </a:xfrm>
        </p:grpSpPr>
        <p:sp>
          <p:nvSpPr>
            <p:cNvPr id="9303" name="Text Box 87"/>
            <p:cNvSpPr txBox="1">
              <a:spLocks noChangeArrowheads="1"/>
            </p:cNvSpPr>
            <p:nvPr/>
          </p:nvSpPr>
          <p:spPr bwMode="auto">
            <a:xfrm>
              <a:off x="847725" y="1558925"/>
              <a:ext cx="2343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3300"/>
                </a:buClr>
                <a:buSzPct val="120000"/>
                <a:buFont typeface="Wingdings" pitchFamily="2" charset="2"/>
                <a:buChar char="§"/>
              </a:pPr>
              <a:r>
                <a:rPr lang="en-GB" sz="12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GB" sz="1200" b="1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The</a:t>
              </a:r>
              <a:r>
                <a:rPr lang="en-GB" sz="12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interfacial width, </a:t>
              </a:r>
              <a:r>
                <a:rPr lang="en-GB" sz="1200" b="1" dirty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GB" sz="12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sz="12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304" name="Text Box 88"/>
            <p:cNvSpPr txBox="1">
              <a:spLocks noChangeArrowheads="1"/>
            </p:cNvSpPr>
            <p:nvPr/>
          </p:nvSpPr>
          <p:spPr bwMode="auto">
            <a:xfrm>
              <a:off x="0" y="1847850"/>
              <a:ext cx="314007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GB" sz="1000" b="1" dirty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GB" sz="1000" b="1" baseline="-25000" dirty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0</a:t>
              </a:r>
              <a:r>
                <a:rPr lang="en-GB" sz="10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including the intrinsic </a:t>
              </a:r>
            </a:p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GB" sz="1000" b="1" dirty="0" err="1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GB" sz="1000" b="1" baseline="-30000" dirty="0" err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CW</a:t>
              </a:r>
              <a:r>
                <a:rPr lang="en-GB" sz="10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capillary-wave contribution</a:t>
              </a:r>
              <a:r>
                <a:rPr lang="en-GB" sz="1200" b="1" dirty="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sz="12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305" name="Text Box 89"/>
            <p:cNvSpPr txBox="1">
              <a:spLocks noChangeArrowheads="1"/>
            </p:cNvSpPr>
            <p:nvPr/>
          </p:nvSpPr>
          <p:spPr bwMode="auto">
            <a:xfrm>
              <a:off x="1465263" y="2343150"/>
              <a:ext cx="23780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endParaRPr lang="en-US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9306" name="Group 90"/>
            <p:cNvGrpSpPr>
              <a:grpSpLocks/>
            </p:cNvGrpSpPr>
            <p:nvPr/>
          </p:nvGrpSpPr>
          <p:grpSpPr bwMode="auto">
            <a:xfrm>
              <a:off x="3321050" y="1444625"/>
              <a:ext cx="1219200" cy="533400"/>
              <a:chOff x="4752" y="576"/>
              <a:chExt cx="720" cy="288"/>
            </a:xfrm>
          </p:grpSpPr>
          <p:sp>
            <p:nvSpPr>
              <p:cNvPr id="9307" name="Rectangle 91"/>
              <p:cNvSpPr>
                <a:spLocks noChangeArrowheads="1"/>
              </p:cNvSpPr>
              <p:nvPr/>
            </p:nvSpPr>
            <p:spPr bwMode="auto">
              <a:xfrm>
                <a:off x="4752" y="576"/>
                <a:ext cx="720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9308" name="Object 92"/>
              <p:cNvGraphicFramePr>
                <a:graphicFrameLocks noChangeAspect="1"/>
              </p:cNvGraphicFramePr>
              <p:nvPr/>
            </p:nvGraphicFramePr>
            <p:xfrm>
              <a:off x="4800" y="624"/>
              <a:ext cx="582" cy="150"/>
            </p:xfrm>
            <a:graphic>
              <a:graphicData uri="http://schemas.openxmlformats.org/presentationml/2006/ole">
                <p:oleObj spid="_x0000_s9308" name="Equation" r:id="rId3" imgW="927000" imgH="241200" progId="Equation.3">
                  <p:embed/>
                </p:oleObj>
              </a:graphicData>
            </a:graphic>
          </p:graphicFrame>
        </p:grpSp>
        <p:grpSp>
          <p:nvGrpSpPr>
            <p:cNvPr id="9318" name="Group 102"/>
            <p:cNvGrpSpPr>
              <a:grpSpLocks/>
            </p:cNvGrpSpPr>
            <p:nvPr/>
          </p:nvGrpSpPr>
          <p:grpSpPr bwMode="auto">
            <a:xfrm>
              <a:off x="1914525" y="2073275"/>
              <a:ext cx="2487613" cy="1077913"/>
              <a:chOff x="3969" y="618"/>
              <a:chExt cx="1567" cy="679"/>
            </a:xfrm>
          </p:grpSpPr>
          <p:sp>
            <p:nvSpPr>
              <p:cNvPr id="9319" name="Rectangle 103"/>
              <p:cNvSpPr>
                <a:spLocks noChangeArrowheads="1"/>
              </p:cNvSpPr>
              <p:nvPr/>
            </p:nvSpPr>
            <p:spPr bwMode="auto">
              <a:xfrm>
                <a:off x="4187" y="1008"/>
                <a:ext cx="917" cy="1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Freeform 104"/>
              <p:cNvSpPr>
                <a:spLocks/>
              </p:cNvSpPr>
              <p:nvPr/>
            </p:nvSpPr>
            <p:spPr bwMode="auto">
              <a:xfrm>
                <a:off x="4187" y="1064"/>
                <a:ext cx="917" cy="37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725" y="7"/>
                  </a:cxn>
                  <a:cxn ang="0">
                    <a:pos x="1542" y="143"/>
                  </a:cxn>
                  <a:cxn ang="0">
                    <a:pos x="2404" y="7"/>
                  </a:cxn>
                </a:cxnLst>
                <a:rect l="0" t="0" r="r" b="b"/>
                <a:pathLst>
                  <a:path w="2404" h="143">
                    <a:moveTo>
                      <a:pt x="0" y="98"/>
                    </a:moveTo>
                    <a:cubicBezTo>
                      <a:pt x="234" y="49"/>
                      <a:pt x="468" y="0"/>
                      <a:pt x="725" y="7"/>
                    </a:cubicBezTo>
                    <a:cubicBezTo>
                      <a:pt x="982" y="14"/>
                      <a:pt x="1262" y="143"/>
                      <a:pt x="1542" y="143"/>
                    </a:cubicBezTo>
                    <a:cubicBezTo>
                      <a:pt x="1822" y="143"/>
                      <a:pt x="2261" y="37"/>
                      <a:pt x="2404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4429" y="1064"/>
                <a:ext cx="814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Line 106"/>
              <p:cNvSpPr>
                <a:spLocks noChangeShapeType="1"/>
              </p:cNvSpPr>
              <p:nvPr/>
            </p:nvSpPr>
            <p:spPr bwMode="auto">
              <a:xfrm>
                <a:off x="4447" y="1101"/>
                <a:ext cx="795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Text Box 107"/>
              <p:cNvSpPr txBox="1">
                <a:spLocks noChangeArrowheads="1"/>
              </p:cNvSpPr>
              <p:nvPr/>
            </p:nvSpPr>
            <p:spPr bwMode="auto">
              <a:xfrm>
                <a:off x="5259" y="1059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sym typeface="Symbol" pitchFamily="18" charset="2"/>
                  </a:rPr>
                  <a:t></a:t>
                </a:r>
                <a:r>
                  <a:rPr lang="en-US" sz="1000" baseline="-25000">
                    <a:solidFill>
                      <a:schemeClr val="bg1"/>
                    </a:solidFill>
                    <a:sym typeface="Symbol" pitchFamily="18" charset="2"/>
                  </a:rPr>
                  <a:t>CW</a:t>
                </a:r>
              </a:p>
            </p:txBody>
          </p:sp>
          <p:sp>
            <p:nvSpPr>
              <p:cNvPr id="9324" name="Oval 108"/>
              <p:cNvSpPr>
                <a:spLocks noChangeArrowheads="1"/>
              </p:cNvSpPr>
              <p:nvPr/>
            </p:nvSpPr>
            <p:spPr bwMode="auto">
              <a:xfrm>
                <a:off x="4377" y="1027"/>
                <a:ext cx="70" cy="7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Line 109"/>
              <p:cNvSpPr>
                <a:spLocks noChangeShapeType="1"/>
              </p:cNvSpPr>
              <p:nvPr/>
            </p:nvSpPr>
            <p:spPr bwMode="auto">
              <a:xfrm flipV="1">
                <a:off x="4429" y="804"/>
                <a:ext cx="571" cy="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6" name="Group 110"/>
              <p:cNvGrpSpPr>
                <a:grpSpLocks/>
              </p:cNvGrpSpPr>
              <p:nvPr/>
            </p:nvGrpSpPr>
            <p:grpSpPr bwMode="auto">
              <a:xfrm>
                <a:off x="4983" y="618"/>
                <a:ext cx="329" cy="316"/>
                <a:chOff x="3243" y="119"/>
                <a:chExt cx="1361" cy="1179"/>
              </a:xfrm>
            </p:grpSpPr>
            <p:grpSp>
              <p:nvGrpSpPr>
                <p:cNvPr id="9327" name="Group 111"/>
                <p:cNvGrpSpPr>
                  <a:grpSpLocks/>
                </p:cNvGrpSpPr>
                <p:nvPr/>
              </p:nvGrpSpPr>
              <p:grpSpPr bwMode="auto">
                <a:xfrm>
                  <a:off x="3424" y="391"/>
                  <a:ext cx="1180" cy="770"/>
                  <a:chOff x="1292" y="2387"/>
                  <a:chExt cx="1180" cy="770"/>
                </a:xfrm>
              </p:grpSpPr>
              <p:sp>
                <p:nvSpPr>
                  <p:cNvPr id="932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659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2750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0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659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1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659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2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56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3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56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523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614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614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2704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56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704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2523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47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47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704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4" name="Oval 1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55" y="2976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5" name="Oval 1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01" y="3067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6" name="Oval 1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46" y="2976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7" name="Oval 13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65" y="2976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8" name="Oval 13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65" y="2840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49" name="Oval 1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55" y="2885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0" name="Oval 1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46" y="2840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1" name="Oval 1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37" y="2931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2" name="Oval 1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82" y="2886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3" name="Oval 13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27" y="3021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4" name="Oval 13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64" y="2795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5" name="Oval 13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37" y="3021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6" name="Oval 14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73" y="2795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7" name="Oval 14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10" y="2750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8" name="Oval 14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37" y="2795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59" name="Oval 1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18" y="2931"/>
                    <a:ext cx="91" cy="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6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614"/>
                    <a:ext cx="1134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61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387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62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78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63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387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6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432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6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795"/>
                    <a:ext cx="118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66" name="Oval 150"/>
                <p:cNvSpPr>
                  <a:spLocks noChangeArrowheads="1"/>
                </p:cNvSpPr>
                <p:nvPr/>
              </p:nvSpPr>
              <p:spPr bwMode="auto">
                <a:xfrm>
                  <a:off x="3243" y="119"/>
                  <a:ext cx="1270" cy="117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67" name="Text Box 151"/>
              <p:cNvSpPr txBox="1">
                <a:spLocks noChangeArrowheads="1"/>
              </p:cNvSpPr>
              <p:nvPr/>
            </p:nvSpPr>
            <p:spPr bwMode="auto">
              <a:xfrm>
                <a:off x="5312" y="761"/>
                <a:ext cx="21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sym typeface="Symbol" pitchFamily="18" charset="2"/>
                  </a:rPr>
                  <a:t></a:t>
                </a:r>
                <a:r>
                  <a:rPr lang="en-US" sz="1000" baseline="-25000">
                    <a:solidFill>
                      <a:schemeClr val="bg1"/>
                    </a:solidFill>
                    <a:sym typeface="Symbol" pitchFamily="18" charset="2"/>
                  </a:rPr>
                  <a:t>0</a:t>
                </a:r>
              </a:p>
            </p:txBody>
          </p:sp>
          <p:sp>
            <p:nvSpPr>
              <p:cNvPr id="9368" name="Text Box 152"/>
              <p:cNvSpPr txBox="1">
                <a:spLocks noChangeArrowheads="1"/>
              </p:cNvSpPr>
              <p:nvPr/>
            </p:nvSpPr>
            <p:spPr bwMode="auto">
              <a:xfrm>
                <a:off x="3969" y="967"/>
                <a:ext cx="1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sym typeface="Symbol" pitchFamily="18" charset="2"/>
                  </a:rPr>
                  <a:t></a:t>
                </a:r>
                <a:endParaRPr lang="en-US" sz="1400" baseline="-2500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4049" y="1008"/>
                <a:ext cx="13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4049" y="1138"/>
                <a:ext cx="13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Text Box 155"/>
              <p:cNvSpPr txBox="1">
                <a:spLocks noChangeArrowheads="1"/>
              </p:cNvSpPr>
              <p:nvPr/>
            </p:nvSpPr>
            <p:spPr bwMode="auto">
              <a:xfrm>
                <a:off x="4150" y="890"/>
                <a:ext cx="19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Clr>
                    <a:srgbClr val="FF3300"/>
                  </a:buClr>
                  <a:buFont typeface="Wingdings 2" pitchFamily="18" charset="2"/>
                  <a:buNone/>
                </a:pPr>
                <a:r>
                  <a:rPr lang="en-GB" sz="800" b="1">
                    <a:solidFill>
                      <a:schemeClr val="bg1"/>
                    </a:solidFill>
                  </a:rPr>
                  <a:t>oil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372" name="Text Box 156"/>
              <p:cNvSpPr txBox="1">
                <a:spLocks noChangeArrowheads="1"/>
              </p:cNvSpPr>
              <p:nvPr/>
            </p:nvSpPr>
            <p:spPr bwMode="auto">
              <a:xfrm>
                <a:off x="4150" y="1162"/>
                <a:ext cx="28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Clr>
                    <a:srgbClr val="FF3300"/>
                  </a:buClr>
                  <a:buFont typeface="Wingdings 2" pitchFamily="18" charset="2"/>
                  <a:buNone/>
                </a:pPr>
                <a:r>
                  <a:rPr lang="en-GB" sz="800" b="1">
                    <a:solidFill>
                      <a:schemeClr val="bg1"/>
                    </a:solidFill>
                  </a:rPr>
                  <a:t>water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374" name="Group 158"/>
          <p:cNvGrpSpPr>
            <a:grpSpLocks/>
          </p:cNvGrpSpPr>
          <p:nvPr/>
        </p:nvGrpSpPr>
        <p:grpSpPr bwMode="auto">
          <a:xfrm>
            <a:off x="5538788" y="5405438"/>
            <a:ext cx="2895600" cy="1143000"/>
            <a:chOff x="3456" y="3408"/>
            <a:chExt cx="1824" cy="720"/>
          </a:xfrm>
        </p:grpSpPr>
        <p:sp>
          <p:nvSpPr>
            <p:cNvPr id="9375" name="Rectangle 159"/>
            <p:cNvSpPr>
              <a:spLocks noChangeArrowheads="1"/>
            </p:cNvSpPr>
            <p:nvPr/>
          </p:nvSpPr>
          <p:spPr bwMode="auto">
            <a:xfrm>
              <a:off x="3456" y="3408"/>
              <a:ext cx="1824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76" name="Text Box 160"/>
            <p:cNvSpPr txBox="1">
              <a:spLocks noChangeArrowheads="1"/>
            </p:cNvSpPr>
            <p:nvPr/>
          </p:nvSpPr>
          <p:spPr bwMode="auto">
            <a:xfrm>
              <a:off x="3504" y="3456"/>
              <a:ext cx="15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NR 	</a:t>
              </a:r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b="1" baseline="-25000" dirty="0">
                  <a:solidFill>
                    <a:schemeClr val="bg1"/>
                  </a:solidFill>
                  <a:latin typeface="Symbol" pitchFamily="18" charset="2"/>
                </a:rPr>
                <a:t>0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 = 6.0 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  <a:sym typeface="Symbol" pitchFamily="18" charset="2"/>
                </a:rPr>
                <a:t>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 1.0 Å</a:t>
              </a:r>
            </a:p>
          </p:txBody>
        </p:sp>
        <p:sp>
          <p:nvSpPr>
            <p:cNvPr id="9377" name="Text Box 161"/>
            <p:cNvSpPr txBox="1">
              <a:spLocks noChangeArrowheads="1"/>
            </p:cNvSpPr>
            <p:nvPr/>
          </p:nvSpPr>
          <p:spPr bwMode="auto">
            <a:xfrm>
              <a:off x="3504" y="3648"/>
              <a:ext cx="15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XR 	</a:t>
              </a:r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 = 6.0 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  <a:sym typeface="Symbol" pitchFamily="18" charset="2"/>
                </a:rPr>
                <a:t>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Verdana" pitchFamily="34" charset="0"/>
                </a:rPr>
                <a:t>0.2 Å*</a:t>
              </a:r>
              <a:endParaRPr 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378" name="Text Box 162"/>
            <p:cNvSpPr txBox="1">
              <a:spLocks noChangeArrowheads="1"/>
            </p:cNvSpPr>
            <p:nvPr/>
          </p:nvSpPr>
          <p:spPr bwMode="auto">
            <a:xfrm>
              <a:off x="3504" y="3888"/>
              <a:ext cx="1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</a:rPr>
                <a:t>Expected </a:t>
              </a:r>
              <a:r>
                <a:rPr lang="en-US" sz="1200" b="1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b="1" baseline="-25000">
                  <a:solidFill>
                    <a:schemeClr val="bg1"/>
                  </a:solidFill>
                  <a:latin typeface="Symbol" pitchFamily="18" charset="2"/>
                </a:rPr>
                <a:t>0</a:t>
              </a:r>
              <a:r>
                <a:rPr lang="en-US" sz="1200" b="1">
                  <a:solidFill>
                    <a:schemeClr val="bg1"/>
                  </a:solidFill>
                  <a:latin typeface="Verdana" pitchFamily="34" charset="0"/>
                </a:rPr>
                <a:t> = 5.55  Å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9263" y="3391836"/>
            <a:ext cx="3808412" cy="2362851"/>
            <a:chOff x="449263" y="3391836"/>
            <a:chExt cx="3808412" cy="2362851"/>
          </a:xfrm>
        </p:grpSpPr>
        <p:sp>
          <p:nvSpPr>
            <p:cNvPr id="9309" name="Rectangle 93"/>
            <p:cNvSpPr>
              <a:spLocks noChangeArrowheads="1"/>
            </p:cNvSpPr>
            <p:nvPr/>
          </p:nvSpPr>
          <p:spPr bwMode="auto">
            <a:xfrm>
              <a:off x="906463" y="3391836"/>
              <a:ext cx="3351212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310" name="Object 94"/>
            <p:cNvGraphicFramePr>
              <a:graphicFrameLocks noChangeAspect="1"/>
            </p:cNvGraphicFramePr>
            <p:nvPr/>
          </p:nvGraphicFramePr>
          <p:xfrm>
            <a:off x="1049338" y="3432175"/>
            <a:ext cx="2762250" cy="336550"/>
          </p:xfrm>
          <a:graphic>
            <a:graphicData uri="http://schemas.openxmlformats.org/presentationml/2006/ole">
              <p:oleObj spid="_x0000_s9310" name="Equation" r:id="rId4" imgW="1955520" imgH="241200" progId="Equation.3">
                <p:embed/>
              </p:oleObj>
            </a:graphicData>
          </a:graphic>
        </p:graphicFrame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449263" y="4076700"/>
              <a:ext cx="2151062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312" name="Object 96"/>
            <p:cNvGraphicFramePr>
              <a:graphicFrameLocks noChangeAspect="1"/>
            </p:cNvGraphicFramePr>
            <p:nvPr/>
          </p:nvGraphicFramePr>
          <p:xfrm>
            <a:off x="649288" y="4144963"/>
            <a:ext cx="1323975" cy="304800"/>
          </p:xfrm>
          <a:graphic>
            <a:graphicData uri="http://schemas.openxmlformats.org/presentationml/2006/ole">
              <p:oleObj spid="_x0000_s9312" name="Equation" r:id="rId5" imgW="1320480" imgH="304560" progId="Equation.3">
                <p:embed/>
              </p:oleObj>
            </a:graphicData>
          </a:graphic>
        </p:graphicFrame>
        <p:grpSp>
          <p:nvGrpSpPr>
            <p:cNvPr id="9313" name="Group 97"/>
            <p:cNvGrpSpPr>
              <a:grpSpLocks/>
            </p:cNvGrpSpPr>
            <p:nvPr/>
          </p:nvGrpSpPr>
          <p:grpSpPr bwMode="auto">
            <a:xfrm>
              <a:off x="3065463" y="4016375"/>
              <a:ext cx="1143000" cy="457200"/>
              <a:chOff x="4656" y="1776"/>
              <a:chExt cx="720" cy="288"/>
            </a:xfrm>
          </p:grpSpPr>
          <p:sp>
            <p:nvSpPr>
              <p:cNvPr id="9314" name="Rectangle 98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720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9315" name="Object 99"/>
              <p:cNvGraphicFramePr>
                <a:graphicFrameLocks noChangeAspect="1"/>
              </p:cNvGraphicFramePr>
              <p:nvPr/>
            </p:nvGraphicFramePr>
            <p:xfrm>
              <a:off x="4704" y="1824"/>
              <a:ext cx="510" cy="192"/>
            </p:xfrm>
            <a:graphic>
              <a:graphicData uri="http://schemas.openxmlformats.org/presentationml/2006/ole">
                <p:oleObj spid="_x0000_s9315" r:id="rId6" imgW="812447" imgH="304668" progId="Equation.3">
                  <p:embed/>
                </p:oleObj>
              </a:graphicData>
            </a:graphic>
          </p:graphicFrame>
        </p:grpSp>
        <p:sp>
          <p:nvSpPr>
            <p:cNvPr id="9379" name="Text Box 163"/>
            <p:cNvSpPr txBox="1">
              <a:spLocks noChangeArrowheads="1"/>
            </p:cNvSpPr>
            <p:nvPr/>
          </p:nvSpPr>
          <p:spPr bwMode="auto">
            <a:xfrm>
              <a:off x="736600" y="5105400"/>
              <a:ext cx="3429000" cy="6492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1003">
              <a:schemeClr val="dk2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>
                  <a:solidFill>
                    <a:srgbClr val="FF3300"/>
                  </a:solidFill>
                  <a:latin typeface="Verdana" pitchFamily="34" charset="0"/>
                  <a:cs typeface="Times New Roman" pitchFamily="18" charset="0"/>
                </a:rPr>
                <a:t>interfacial tension varies as</a:t>
              </a:r>
            </a:p>
            <a:p>
              <a:pPr algn="ctr">
                <a:buClr>
                  <a:srgbClr val="FF3300"/>
                </a:buClr>
                <a:buFont typeface="Wingdings 2" pitchFamily="18" charset="2"/>
                <a:buNone/>
              </a:pPr>
              <a:endParaRPr lang="en-US" sz="12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sz="1200" b="1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g / </a:t>
              </a: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mN m</a:t>
              </a:r>
              <a:r>
                <a:rPr lang="en-US" sz="1200" b="1" baseline="30000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–1</a:t>
              </a: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 = 54.5 – 0.076(</a:t>
              </a:r>
              <a:r>
                <a:rPr lang="en-US" sz="1200" b="1" i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T</a:t>
              </a: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cs typeface="Times New Roman" pitchFamily="18" charset="0"/>
                </a:rPr>
                <a:t>/K–298)</a:t>
              </a:r>
              <a:r>
                <a:rPr lang="en-US" sz="1200" b="1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72100" y="269875"/>
            <a:ext cx="3152775" cy="4864100"/>
            <a:chOff x="5372100" y="269875"/>
            <a:chExt cx="3152775" cy="4864100"/>
          </a:xfrm>
        </p:grpSpPr>
        <p:sp>
          <p:nvSpPr>
            <p:cNvPr id="82" name="Rectangle 81"/>
            <p:cNvSpPr/>
            <p:nvPr/>
          </p:nvSpPr>
          <p:spPr>
            <a:xfrm>
              <a:off x="5372100" y="1076325"/>
              <a:ext cx="3152775" cy="40576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1003">
              <a:schemeClr val="dk1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bliqueBottomLef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5992813" y="269875"/>
              <a:ext cx="20992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The reflectivity can be written</a:t>
              </a:r>
            </a:p>
          </p:txBody>
        </p:sp>
        <p:sp>
          <p:nvSpPr>
            <p:cNvPr id="9317" name="Text Box 101"/>
            <p:cNvSpPr txBox="1">
              <a:spLocks noChangeArrowheads="1"/>
            </p:cNvSpPr>
            <p:nvPr/>
          </p:nvSpPr>
          <p:spPr bwMode="auto">
            <a:xfrm>
              <a:off x="6172200" y="557213"/>
              <a:ext cx="19653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  <a:buFont typeface="Wingdings 2" pitchFamily="18" charset="2"/>
                <a:buNone/>
              </a:pPr>
              <a:r>
                <a:rPr lang="en-US" sz="1200" b="1" dirty="0" err="1">
                  <a:solidFill>
                    <a:schemeClr val="bg1"/>
                  </a:solidFill>
                  <a:latin typeface="Verdana" pitchFamily="34" charset="0"/>
                </a:rPr>
                <a:t>Ln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(R/R</a:t>
              </a:r>
              <a:r>
                <a:rPr lang="en-US" sz="1200" b="1" baseline="-25000" dirty="0">
                  <a:solidFill>
                    <a:schemeClr val="bg1"/>
                  </a:solidFill>
                  <a:latin typeface="Verdana" pitchFamily="34" charset="0"/>
                </a:rPr>
                <a:t>F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) = -Q</a:t>
              </a:r>
              <a:r>
                <a:rPr lang="en-US" sz="1200" b="1" baseline="-25000" dirty="0">
                  <a:solidFill>
                    <a:schemeClr val="bg1"/>
                  </a:solidFill>
                  <a:latin typeface="Verdana" pitchFamily="34" charset="0"/>
                </a:rPr>
                <a:t>z</a:t>
              </a:r>
              <a:r>
                <a:rPr lang="en-US" sz="1200" b="1" dirty="0">
                  <a:solidFill>
                    <a:schemeClr val="bg1"/>
                  </a:solidFill>
                  <a:latin typeface="Verdana" pitchFamily="34" charset="0"/>
                </a:rPr>
                <a:t>Q</a:t>
              </a:r>
              <a:r>
                <a:rPr lang="en-US" sz="1200" b="1" baseline="-25000" dirty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b="1" baseline="30000" dirty="0">
                  <a:solidFill>
                    <a:schemeClr val="bg1"/>
                  </a:solidFill>
                  <a:latin typeface="Verdana" pitchFamily="34" charset="0"/>
                </a:rPr>
                <a:t>2</a:t>
              </a:r>
            </a:p>
          </p:txBody>
        </p:sp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5373503" y="1162050"/>
            <a:ext cx="3078492" cy="3933824"/>
          </p:xfrm>
          <a:graphic>
            <a:graphicData uri="http://schemas.openxmlformats.org/presentationml/2006/ole">
              <p:oleObj spid="_x0000_s9220" name="SPW 6.0 Graph" r:id="rId7" imgW="4407120" imgH="6532200" progId="SigmaPlotGraphicObject.4">
                <p:embed/>
              </p:oleObj>
            </a:graphicData>
          </a:graphic>
        </p:graphicFrame>
      </p:grpSp>
      <p:sp>
        <p:nvSpPr>
          <p:cNvPr id="85" name="TextBox 84"/>
          <p:cNvSpPr txBox="1"/>
          <p:nvPr/>
        </p:nvSpPr>
        <p:spPr>
          <a:xfrm>
            <a:off x="419100" y="5886450"/>
            <a:ext cx="3975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 smtClean="0"/>
              <a:t>“Width of the hexadecane–water interface: A discrepancy resolved”</a:t>
            </a:r>
          </a:p>
          <a:p>
            <a:r>
              <a:rPr lang="en-GB" sz="1000" dirty="0" smtClean="0"/>
              <a:t>Ali Zarbakhsh*, James Bowers, and John Webster.</a:t>
            </a:r>
          </a:p>
          <a:p>
            <a:r>
              <a:rPr lang="en-GB" sz="1000" dirty="0" smtClean="0"/>
              <a:t>Langmuir</a:t>
            </a:r>
            <a:r>
              <a:rPr lang="en-GB" sz="1000" i="1" dirty="0" smtClean="0"/>
              <a:t>,</a:t>
            </a:r>
            <a:r>
              <a:rPr lang="en-GB" sz="1000" b="1" dirty="0" smtClean="0"/>
              <a:t> 21</a:t>
            </a:r>
            <a:r>
              <a:rPr lang="en-GB" sz="1000" dirty="0" smtClean="0"/>
              <a:t> (25), 11596 -11598, </a:t>
            </a:r>
            <a:r>
              <a:rPr lang="en-GB" sz="1000" b="1" dirty="0" smtClean="0"/>
              <a:t>2005</a:t>
            </a:r>
            <a:r>
              <a:rPr lang="en-GB" sz="1000" dirty="0" smtClean="0"/>
              <a:t>.</a:t>
            </a:r>
          </a:p>
          <a:p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14383" y="4225453"/>
            <a:ext cx="1531257" cy="1101752"/>
            <a:chOff x="5619749" y="4330475"/>
            <a:chExt cx="1531257" cy="1101752"/>
          </a:xfrm>
        </p:grpSpPr>
        <p:pic>
          <p:nvPicPr>
            <p:cNvPr id="1167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9749" y="4330475"/>
              <a:ext cx="1531257" cy="10416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874203" y="5124450"/>
              <a:ext cx="104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 = C</a:t>
              </a:r>
              <a:r>
                <a:rPr lang="en-GB" sz="1400" baseline="-25000" dirty="0" smtClean="0"/>
                <a:t>16</a:t>
              </a:r>
              <a:r>
                <a:rPr lang="en-GB" sz="1400" dirty="0" smtClean="0"/>
                <a:t>H</a:t>
              </a:r>
              <a:r>
                <a:rPr lang="en-GB" sz="1400" baseline="-25000" dirty="0" smtClean="0"/>
                <a:t>33</a:t>
              </a:r>
              <a:endParaRPr lang="en-US" sz="1400" baseline="-25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47750" y="96271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Calibri" pitchFamily="34" charset="0"/>
              </a:rPr>
              <a:t>Macrocyclic</a:t>
            </a:r>
            <a:r>
              <a:rPr lang="en-GB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alibri" pitchFamily="34" charset="0"/>
              </a:rPr>
              <a:t>ligands</a:t>
            </a:r>
            <a:r>
              <a:rPr lang="en-GB" sz="1400" b="1" dirty="0" smtClean="0">
                <a:solidFill>
                  <a:schemeClr val="bg1"/>
                </a:solidFill>
                <a:latin typeface="Calibri" pitchFamily="34" charset="0"/>
              </a:rPr>
              <a:t> at the air-water and the oil-water interface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724" y="1839823"/>
            <a:ext cx="711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 Cationic transport carriers in different extraction base techniques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824" y="2662575"/>
            <a:ext cx="7629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 The Langmuir films of these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azacrown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ether have potential in chemical       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     sensing and molecular electronics applications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349" y="3640048"/>
            <a:ext cx="802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 They can act as a good representative of biological transport systems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700" y="733425"/>
            <a:ext cx="666750" cy="495300"/>
            <a:chOff x="247650" y="2543175"/>
            <a:chExt cx="666750" cy="495300"/>
          </a:xfrm>
        </p:grpSpPr>
        <p:sp>
          <p:nvSpPr>
            <p:cNvPr id="16" name="Rectangle 15"/>
            <p:cNvSpPr/>
            <p:nvPr/>
          </p:nvSpPr>
          <p:spPr>
            <a:xfrm>
              <a:off x="247650" y="25431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38944" y="25876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499" y="5695950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Stabilization of </a:t>
            </a:r>
            <a:r>
              <a:rPr lang="en-US" sz="1000" dirty="0" err="1" smtClean="0"/>
              <a:t>alkylated</a:t>
            </a:r>
            <a:r>
              <a:rPr lang="en-US" sz="1000" dirty="0" smtClean="0"/>
              <a:t> </a:t>
            </a:r>
            <a:r>
              <a:rPr lang="en-US" sz="1000" dirty="0" err="1" smtClean="0"/>
              <a:t>azacrown</a:t>
            </a:r>
            <a:r>
              <a:rPr lang="en-US" sz="1000" dirty="0" smtClean="0"/>
              <a:t> ether by fatty acid at the air-water interface.</a:t>
            </a:r>
            <a:endParaRPr lang="en-GB" sz="1000" dirty="0" smtClean="0"/>
          </a:p>
          <a:p>
            <a:r>
              <a:rPr lang="en-GB" sz="1000" dirty="0" smtClean="0"/>
              <a:t>Zarbakhsh A, </a:t>
            </a:r>
            <a:r>
              <a:rPr lang="en-GB" sz="1000" dirty="0" err="1" smtClean="0"/>
              <a:t>Campana</a:t>
            </a:r>
            <a:r>
              <a:rPr lang="en-GB" sz="1000" dirty="0" smtClean="0"/>
              <a:t> M, Webster JR, Wojciechowski K</a:t>
            </a:r>
          </a:p>
          <a:p>
            <a:r>
              <a:rPr lang="en-GB" sz="1000" dirty="0" smtClean="0"/>
              <a:t>Langmuir 26(19):15383-15387 05 Oct 2010</a:t>
            </a:r>
          </a:p>
          <a:p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" y="4743450"/>
            <a:ext cx="6219825" cy="8096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4575" y="2181225"/>
            <a:ext cx="3705225" cy="19526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0844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Buffle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et al. used the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alkylated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azacrown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ethers in conjunction with fatty acids for transporting heavy metal ions (Cu(II),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Cd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(II),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Pb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(II)) against their concentration gradient in so called Permeation Liquid Membrane (PLM) devices. A typical PLM device consists of a hydrophobic membrane separating two aqueous compartments between which the transport of metal ions takes place. The process involves thus two extraction steps - one at each aqueous-membrane interface. The membrane could be either unsupported (bulk organic phase), or supported in the pores of a thin inert polymer support. In either case the membrane consists of a solution of the carrier (e.g. a mixture of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azacrown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ether and fatty acid) in a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nonpolar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solvent. 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5425" y="4895850"/>
          <a:ext cx="5715000" cy="457200"/>
        </p:xfrm>
        <a:graphic>
          <a:graphicData uri="http://schemas.openxmlformats.org/drawingml/2006/table">
            <a:tbl>
              <a:tblPr/>
              <a:tblGrid>
                <a:gridCol w="1943100"/>
                <a:gridCol w="1600200"/>
                <a:gridCol w="21717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/>
                          <a:ea typeface="Times New Roman"/>
                          <a:cs typeface="Times New Roman"/>
                        </a:rPr>
                        <a:t>(aqueous medium + metal species (M))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latin typeface="Arial"/>
                          <a:ea typeface="Times New Roman"/>
                          <a:cs typeface="Times New Roman"/>
                        </a:rPr>
                        <a:t>Membrane</a:t>
                      </a:r>
                      <a:endParaRPr lang="en-US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i="1" dirty="0">
                          <a:latin typeface="Arial"/>
                          <a:ea typeface="Times New Roman"/>
                          <a:cs typeface="Times New Roman"/>
                        </a:rPr>
                        <a:t>(organic medium + carriers (</a:t>
                      </a:r>
                      <a:r>
                        <a:rPr lang="en-GB" sz="800" b="1" i="1" dirty="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GB" sz="800" i="1" dirty="0">
                          <a:latin typeface="Arial"/>
                          <a:ea typeface="Times New Roman"/>
                          <a:cs typeface="Times New Roman"/>
                        </a:rPr>
                        <a:t>))</a:t>
                      </a:r>
                      <a:endParaRPr lang="en-US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Times New Roman"/>
                          <a:cs typeface="Times New Roman"/>
                        </a:rPr>
                        <a:t>Strip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/>
                          <a:ea typeface="Times New Roman"/>
                          <a:cs typeface="Times New Roman"/>
                        </a:rPr>
                        <a:t>(aqueous medium + </a:t>
                      </a:r>
                      <a:r>
                        <a:rPr lang="en-GB" sz="800" dirty="0" err="1">
                          <a:latin typeface="Arial"/>
                          <a:ea typeface="Times New Roman"/>
                          <a:cs typeface="Times New Roman"/>
                        </a:rPr>
                        <a:t>Complexing</a:t>
                      </a:r>
                      <a:r>
                        <a:rPr lang="en-GB" sz="800" dirty="0">
                          <a:latin typeface="Arial"/>
                          <a:ea typeface="Times New Roman"/>
                          <a:cs typeface="Times New Roman"/>
                        </a:rPr>
                        <a:t> agent (</a:t>
                      </a:r>
                      <a:r>
                        <a:rPr lang="en-GB" sz="800" b="1" dirty="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800" dirty="0">
                          <a:latin typeface="Arial"/>
                          <a:ea typeface="Times New Roman"/>
                          <a:cs typeface="Times New Roman"/>
                        </a:rPr>
                        <a:t>))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571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2390775"/>
            <a:ext cx="2743200" cy="14970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4325" y="4181475"/>
            <a:ext cx="3676650" cy="24193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3375" y="247650"/>
            <a:ext cx="3181350" cy="5429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76" y="1248788"/>
            <a:ext cx="8673825" cy="284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" y="342900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X-ray reflectivity : toluene -water interface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990975"/>
            <a:ext cx="323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libri" pitchFamily="34" charset="0"/>
              </a:rPr>
              <a:t>Surface tension isotherm can not be understood </a:t>
            </a:r>
          </a:p>
          <a:p>
            <a:r>
              <a:rPr lang="en-GB" sz="1200" dirty="0" smtClean="0">
                <a:latin typeface="Calibri" pitchFamily="34" charset="0"/>
              </a:rPr>
              <a:t>using a simple Langmuir or </a:t>
            </a:r>
            <a:r>
              <a:rPr lang="en-GB" sz="1200" dirty="0" err="1" smtClean="0">
                <a:latin typeface="Calibri" pitchFamily="34" charset="0"/>
              </a:rPr>
              <a:t>Frumkin</a:t>
            </a:r>
            <a:r>
              <a:rPr lang="en-GB" sz="1200" dirty="0" smtClean="0">
                <a:latin typeface="Calibri" pitchFamily="34" charset="0"/>
              </a:rPr>
              <a:t> model</a:t>
            </a:r>
          </a:p>
          <a:p>
            <a:endParaRPr lang="en-US" sz="1200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9" y="4388965"/>
            <a:ext cx="2900362" cy="200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29075" y="4381500"/>
            <a:ext cx="654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ACE10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5133975"/>
            <a:ext cx="2133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en-GB" sz="1200" dirty="0" smtClean="0">
                <a:latin typeface="Calibri" pitchFamily="34" charset="0"/>
              </a:rPr>
              <a:t>A possible expanded model</a:t>
            </a:r>
          </a:p>
          <a:p>
            <a:pPr marL="228600" indent="-228600">
              <a:buAutoNum type="alphaLcParenBoth"/>
            </a:pPr>
            <a:r>
              <a:rPr lang="en-GB" sz="1200" dirty="0" smtClean="0">
                <a:latin typeface="Calibri" pitchFamily="34" charset="0"/>
              </a:rPr>
              <a:t>Reoriented model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175" y="5762625"/>
            <a:ext cx="3609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X-ray data could not distinguish between these</a:t>
            </a:r>
          </a:p>
          <a:p>
            <a:r>
              <a:rPr lang="en-GB" sz="1400" dirty="0" smtClean="0">
                <a:latin typeface="Calibri" pitchFamily="34" charset="0"/>
              </a:rPr>
              <a:t>Possible models.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4293394"/>
            <a:ext cx="3417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Oil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26569" y="4552950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Water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5619" y="5586413"/>
            <a:ext cx="3417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Oil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64670" y="588406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Water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3381" y="4429125"/>
            <a:ext cx="3417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(a)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381" y="5695950"/>
            <a:ext cx="3417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(b)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90525" y="581025"/>
            <a:ext cx="3343275" cy="457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3375" y="59055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Air –water interface experiment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43674" y="800099"/>
            <a:ext cx="1628775" cy="1152525"/>
            <a:chOff x="1019174" y="4219574"/>
            <a:chExt cx="1628775" cy="1152525"/>
          </a:xfrm>
        </p:grpSpPr>
        <p:sp>
          <p:nvSpPr>
            <p:cNvPr id="32" name="Rectangle 31"/>
            <p:cNvSpPr/>
            <p:nvPr/>
          </p:nvSpPr>
          <p:spPr>
            <a:xfrm>
              <a:off x="1019174" y="4219574"/>
              <a:ext cx="1628775" cy="11525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4424" y="4235225"/>
              <a:ext cx="1531257" cy="104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1368878" y="5029200"/>
              <a:ext cx="104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 = C</a:t>
              </a:r>
              <a:r>
                <a:rPr lang="en-GB" sz="1400" baseline="-25000" dirty="0" smtClean="0"/>
                <a:t>16</a:t>
              </a:r>
              <a:r>
                <a:rPr lang="en-GB" sz="1400" dirty="0" smtClean="0"/>
                <a:t>D</a:t>
              </a:r>
              <a:r>
                <a:rPr lang="en-GB" sz="1400" baseline="-25000" dirty="0" smtClean="0"/>
                <a:t>33</a:t>
              </a:r>
              <a:endParaRPr lang="en-US" sz="1400" baseline="-25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0075" y="1638300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Two contrasts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475" y="1657350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1. Air – null reflecting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57475" y="220980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 Air – D</a:t>
            </a:r>
            <a:r>
              <a:rPr lang="en-GB" sz="11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46" name="Picture 6" descr="http://www.isis.rl.ac.uk/LargeScale/crisp/images/nimatroug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949" y="3028950"/>
            <a:ext cx="5469577" cy="272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811338" y="685800"/>
            <a:ext cx="69611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Neutron Reflectivity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application of  neutron </a:t>
            </a:r>
            <a:r>
              <a:rPr lang="en-GB" dirty="0" err="1" smtClean="0">
                <a:latin typeface="Calibri" pitchFamily="34" charset="0"/>
              </a:rPr>
              <a:t>reflectometery</a:t>
            </a:r>
            <a:r>
              <a:rPr lang="en-GB" dirty="0" smtClean="0">
                <a:latin typeface="Calibri" pitchFamily="34" charset="0"/>
              </a:rPr>
              <a:t> in resolving these buried interfaces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Fluid-Fluid interface and  why and how 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Application of  neutron </a:t>
            </a:r>
            <a:r>
              <a:rPr lang="en-GB" dirty="0" err="1" smtClean="0">
                <a:latin typeface="Calibri" pitchFamily="34" charset="0"/>
              </a:rPr>
              <a:t>reflectometery</a:t>
            </a:r>
            <a:r>
              <a:rPr lang="en-GB" dirty="0" smtClean="0">
                <a:latin typeface="Calibri" pitchFamily="34" charset="0"/>
              </a:rPr>
              <a:t> in resolving these buried interfaces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Typical results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773238" y="5319713"/>
            <a:ext cx="3665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Concluding remarks and future work.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419100"/>
            <a:ext cx="666750" cy="495300"/>
            <a:chOff x="304800" y="447675"/>
            <a:chExt cx="666750" cy="495300"/>
          </a:xfrm>
        </p:grpSpPr>
        <p:sp>
          <p:nvSpPr>
            <p:cNvPr id="11" name="Rectangle 10"/>
            <p:cNvSpPr/>
            <p:nvPr/>
          </p:nvSpPr>
          <p:spPr>
            <a:xfrm>
              <a:off x="304800" y="4476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96094" y="4921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73238" y="3228975"/>
            <a:ext cx="69230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GB" dirty="0" smtClean="0">
                <a:latin typeface="Calibri" pitchFamily="34" charset="0"/>
              </a:rPr>
              <a:t>Conformation of </a:t>
            </a:r>
            <a:r>
              <a:rPr lang="en-GB" dirty="0" err="1" smtClean="0">
                <a:latin typeface="Calibri" pitchFamily="34" charset="0"/>
              </a:rPr>
              <a:t>alkylated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azacrown</a:t>
            </a:r>
            <a:r>
              <a:rPr lang="en-GB" dirty="0" smtClean="0">
                <a:latin typeface="Calibri" pitchFamily="34" charset="0"/>
              </a:rPr>
              <a:t> ether at;</a:t>
            </a:r>
          </a:p>
          <a:p>
            <a:pPr marL="1257300" lvl="2" indent="-342900"/>
            <a:r>
              <a:rPr lang="en-GB" dirty="0" smtClean="0">
                <a:latin typeface="Calibri" pitchFamily="34" charset="0"/>
              </a:rPr>
              <a:t>Air - water interface,</a:t>
            </a:r>
          </a:p>
          <a:p>
            <a:pPr marL="1257300" lvl="2" indent="-342900"/>
            <a:r>
              <a:rPr lang="en-GB" dirty="0" smtClean="0">
                <a:latin typeface="Calibri" pitchFamily="34" charset="0"/>
              </a:rPr>
              <a:t>Oil - water interface.</a:t>
            </a:r>
          </a:p>
          <a:p>
            <a:pPr marL="1257300" lvl="2" indent="-342900"/>
            <a:r>
              <a:rPr lang="en-GB" dirty="0" smtClean="0">
                <a:latin typeface="Calibri" pitchFamily="34" charset="0"/>
              </a:rPr>
              <a:t>&amp; the role of fatty acid, </a:t>
            </a:r>
            <a:endParaRPr lang="en-US" dirty="0" smtClean="0">
              <a:latin typeface="Calibri" pitchFamily="34" charset="0"/>
            </a:endParaRPr>
          </a:p>
          <a:p>
            <a:pPr marL="1257300" lvl="2" indent="-342900"/>
            <a:endParaRPr lang="en-GB" dirty="0" smtClean="0">
              <a:latin typeface="Calibri" pitchFamily="34" charset="0"/>
            </a:endParaRPr>
          </a:p>
          <a:p>
            <a:pPr marL="1257300" lvl="2" indent="-342900"/>
            <a:r>
              <a:rPr lang="en-GB" dirty="0" smtClean="0">
                <a:latin typeface="Calibri" pitchFamily="34" charset="0"/>
              </a:rPr>
              <a:t>Structure studies of lipids at the oil-water interface</a:t>
            </a:r>
          </a:p>
          <a:p>
            <a:pPr marL="1257300" lvl="2" indent="-342900"/>
            <a:endParaRPr lang="en-GB" dirty="0" smtClean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2714625"/>
            <a:ext cx="666750" cy="495300"/>
            <a:chOff x="247650" y="2543175"/>
            <a:chExt cx="666750" cy="495300"/>
          </a:xfrm>
        </p:grpSpPr>
        <p:sp>
          <p:nvSpPr>
            <p:cNvPr id="12" name="Rectangle 11"/>
            <p:cNvSpPr/>
            <p:nvPr/>
          </p:nvSpPr>
          <p:spPr>
            <a:xfrm>
              <a:off x="247650" y="25431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38944" y="25876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5238750"/>
            <a:ext cx="666750" cy="495300"/>
            <a:chOff x="190500" y="3495675"/>
            <a:chExt cx="666750" cy="495300"/>
          </a:xfrm>
        </p:grpSpPr>
        <p:sp>
          <p:nvSpPr>
            <p:cNvPr id="15" name="Rectangle 14"/>
            <p:cNvSpPr/>
            <p:nvPr/>
          </p:nvSpPr>
          <p:spPr>
            <a:xfrm>
              <a:off x="190500" y="34956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81794" y="35401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9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1162050"/>
            <a:ext cx="5391150" cy="3876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1676400" y="1319213"/>
          <a:ext cx="5094288" cy="3748087"/>
        </p:xfrm>
        <a:graphic>
          <a:graphicData uri="http://schemas.openxmlformats.org/presentationml/2006/ole">
            <p:oleObj spid="_x0000_s111624" name="SPW 6.0 Graph" r:id="rId3" imgW="5468040" imgH="4008600" progId="SigmaPlotGraphicObject.4">
              <p:embed/>
            </p:oleObj>
          </a:graphicData>
        </a:graphic>
      </p:graphicFrame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724" y="261461"/>
            <a:ext cx="8258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Reflectivity data for contrast 1 (air-null reflecting water) interface for a solution of d-ACE-16 measured at 1.5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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. The solid lines correspond to a single layer model with film thickness 21.5 ± 0.5 Å.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48063" y="5600700"/>
            <a:ext cx="681038" cy="542926"/>
            <a:chOff x="7481887" y="3562351"/>
            <a:chExt cx="857251" cy="933450"/>
          </a:xfrm>
        </p:grpSpPr>
        <p:grpSp>
          <p:nvGrpSpPr>
            <p:cNvPr id="11" name="Group 291"/>
            <p:cNvGrpSpPr>
              <a:grpSpLocks/>
            </p:cNvGrpSpPr>
            <p:nvPr/>
          </p:nvGrpSpPr>
          <p:grpSpPr bwMode="auto">
            <a:xfrm rot="1697436">
              <a:off x="7519987" y="3576639"/>
              <a:ext cx="241064" cy="813348"/>
              <a:chOff x="2688" y="1104"/>
              <a:chExt cx="336" cy="768"/>
            </a:xfrm>
          </p:grpSpPr>
          <p:sp>
            <p:nvSpPr>
              <p:cNvPr id="20" name="Oval 292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93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94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95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96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297"/>
            <p:cNvGrpSpPr>
              <a:grpSpLocks/>
            </p:cNvGrpSpPr>
            <p:nvPr/>
          </p:nvGrpSpPr>
          <p:grpSpPr bwMode="auto">
            <a:xfrm rot="1793874">
              <a:off x="8098074" y="3562351"/>
              <a:ext cx="241064" cy="813348"/>
              <a:chOff x="2688" y="1104"/>
              <a:chExt cx="336" cy="768"/>
            </a:xfrm>
          </p:grpSpPr>
          <p:sp>
            <p:nvSpPr>
              <p:cNvPr id="14" name="Oval 29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9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300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301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302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7481887" y="4348163"/>
              <a:ext cx="857250" cy="147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10063" y="5600700"/>
            <a:ext cx="681038" cy="542926"/>
            <a:chOff x="7481887" y="3562351"/>
            <a:chExt cx="857251" cy="933450"/>
          </a:xfrm>
        </p:grpSpPr>
        <p:grpSp>
          <p:nvGrpSpPr>
            <p:cNvPr id="41" name="Group 291"/>
            <p:cNvGrpSpPr>
              <a:grpSpLocks/>
            </p:cNvGrpSpPr>
            <p:nvPr/>
          </p:nvGrpSpPr>
          <p:grpSpPr bwMode="auto">
            <a:xfrm rot="1697436">
              <a:off x="7519993" y="3576644"/>
              <a:ext cx="241065" cy="813349"/>
              <a:chOff x="2688" y="1104"/>
              <a:chExt cx="336" cy="768"/>
            </a:xfrm>
          </p:grpSpPr>
          <p:sp>
            <p:nvSpPr>
              <p:cNvPr id="49" name="Oval 292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0" name="Oval 293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1" name="Oval 294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2" name="Oval 295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3" name="Oval 296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grpSp>
          <p:nvGrpSpPr>
            <p:cNvPr id="42" name="Group 297"/>
            <p:cNvGrpSpPr>
              <a:grpSpLocks/>
            </p:cNvGrpSpPr>
            <p:nvPr/>
          </p:nvGrpSpPr>
          <p:grpSpPr bwMode="auto">
            <a:xfrm rot="1793874">
              <a:off x="8098079" y="3562357"/>
              <a:ext cx="241065" cy="813349"/>
              <a:chOff x="2688" y="1104"/>
              <a:chExt cx="336" cy="768"/>
            </a:xfrm>
          </p:grpSpPr>
          <p:sp>
            <p:nvSpPr>
              <p:cNvPr id="44" name="Oval 29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5" name="Oval 29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6" name="Oval 300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7" name="Oval 301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8" name="Oval 302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7481887" y="4348163"/>
              <a:ext cx="857250" cy="147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38738" y="5600700"/>
            <a:ext cx="681038" cy="542926"/>
            <a:chOff x="7481887" y="3562351"/>
            <a:chExt cx="857251" cy="933450"/>
          </a:xfrm>
        </p:grpSpPr>
        <p:grpSp>
          <p:nvGrpSpPr>
            <p:cNvPr id="55" name="Group 291"/>
            <p:cNvGrpSpPr>
              <a:grpSpLocks/>
            </p:cNvGrpSpPr>
            <p:nvPr/>
          </p:nvGrpSpPr>
          <p:grpSpPr bwMode="auto">
            <a:xfrm rot="1697436">
              <a:off x="7519993" y="3576644"/>
              <a:ext cx="241065" cy="813349"/>
              <a:chOff x="2688" y="1104"/>
              <a:chExt cx="336" cy="768"/>
            </a:xfrm>
          </p:grpSpPr>
          <p:sp>
            <p:nvSpPr>
              <p:cNvPr id="63" name="Oval 292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293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94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295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96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297"/>
            <p:cNvGrpSpPr>
              <a:grpSpLocks/>
            </p:cNvGrpSpPr>
            <p:nvPr/>
          </p:nvGrpSpPr>
          <p:grpSpPr bwMode="auto">
            <a:xfrm rot="1793874">
              <a:off x="8098079" y="3562357"/>
              <a:ext cx="241065" cy="813349"/>
              <a:chOff x="2688" y="1104"/>
              <a:chExt cx="336" cy="768"/>
            </a:xfrm>
          </p:grpSpPr>
          <p:sp>
            <p:nvSpPr>
              <p:cNvPr id="58" name="Oval 29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9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00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301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302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481887" y="4348163"/>
              <a:ext cx="857250" cy="147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00738" y="5600700"/>
            <a:ext cx="681038" cy="542926"/>
            <a:chOff x="7481887" y="3562351"/>
            <a:chExt cx="857251" cy="933450"/>
          </a:xfrm>
        </p:grpSpPr>
        <p:grpSp>
          <p:nvGrpSpPr>
            <p:cNvPr id="69" name="Group 291"/>
            <p:cNvGrpSpPr>
              <a:grpSpLocks/>
            </p:cNvGrpSpPr>
            <p:nvPr/>
          </p:nvGrpSpPr>
          <p:grpSpPr bwMode="auto">
            <a:xfrm rot="1697436">
              <a:off x="7519993" y="3576644"/>
              <a:ext cx="241065" cy="813349"/>
              <a:chOff x="2688" y="1104"/>
              <a:chExt cx="336" cy="768"/>
            </a:xfrm>
          </p:grpSpPr>
          <p:sp>
            <p:nvSpPr>
              <p:cNvPr id="77" name="Oval 292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8" name="Oval 293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9" name="Oval 294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0" name="Oval 295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81" name="Oval 296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grpSp>
          <p:nvGrpSpPr>
            <p:cNvPr id="70" name="Group 297"/>
            <p:cNvGrpSpPr>
              <a:grpSpLocks/>
            </p:cNvGrpSpPr>
            <p:nvPr/>
          </p:nvGrpSpPr>
          <p:grpSpPr bwMode="auto">
            <a:xfrm rot="1793874">
              <a:off x="8098079" y="3562357"/>
              <a:ext cx="241065" cy="813349"/>
              <a:chOff x="2688" y="1104"/>
              <a:chExt cx="336" cy="768"/>
            </a:xfrm>
          </p:grpSpPr>
          <p:sp>
            <p:nvSpPr>
              <p:cNvPr id="72" name="Oval 29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3" name="Oval 29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4" name="Oval 300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5" name="Oval 301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76" name="Oval 302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481887" y="4348163"/>
              <a:ext cx="857250" cy="147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15256" y="2305050"/>
            <a:ext cx="933394" cy="857251"/>
            <a:chOff x="7315256" y="2305050"/>
            <a:chExt cx="933394" cy="857251"/>
          </a:xfrm>
        </p:grpSpPr>
        <p:sp>
          <p:nvSpPr>
            <p:cNvPr id="27" name="Oval 292"/>
            <p:cNvSpPr>
              <a:spLocks noChangeArrowheads="1"/>
            </p:cNvSpPr>
            <p:nvPr/>
          </p:nvSpPr>
          <p:spPr bwMode="auto">
            <a:xfrm rot="184794">
              <a:off x="7315256" y="2344407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93"/>
            <p:cNvSpPr>
              <a:spLocks noChangeArrowheads="1"/>
            </p:cNvSpPr>
            <p:nvPr/>
          </p:nvSpPr>
          <p:spPr bwMode="auto">
            <a:xfrm rot="184794">
              <a:off x="7316753" y="2485322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94"/>
            <p:cNvSpPr>
              <a:spLocks noChangeArrowheads="1"/>
            </p:cNvSpPr>
            <p:nvPr/>
          </p:nvSpPr>
          <p:spPr bwMode="auto">
            <a:xfrm rot="184794">
              <a:off x="7331345" y="2662180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5"/>
            <p:cNvSpPr>
              <a:spLocks noChangeArrowheads="1"/>
            </p:cNvSpPr>
            <p:nvPr/>
          </p:nvSpPr>
          <p:spPr bwMode="auto">
            <a:xfrm rot="184794">
              <a:off x="7328972" y="2823990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96"/>
            <p:cNvSpPr>
              <a:spLocks noChangeArrowheads="1"/>
            </p:cNvSpPr>
            <p:nvPr/>
          </p:nvSpPr>
          <p:spPr bwMode="auto">
            <a:xfrm rot="184794">
              <a:off x="7391187" y="2943698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98"/>
            <p:cNvSpPr>
              <a:spLocks noChangeArrowheads="1"/>
            </p:cNvSpPr>
            <p:nvPr/>
          </p:nvSpPr>
          <p:spPr bwMode="auto">
            <a:xfrm>
              <a:off x="7820084" y="2315935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99"/>
            <p:cNvSpPr>
              <a:spLocks noChangeArrowheads="1"/>
            </p:cNvSpPr>
            <p:nvPr/>
          </p:nvSpPr>
          <p:spPr bwMode="auto">
            <a:xfrm>
              <a:off x="7837252" y="2451178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00"/>
            <p:cNvSpPr>
              <a:spLocks noChangeArrowheads="1"/>
            </p:cNvSpPr>
            <p:nvPr/>
          </p:nvSpPr>
          <p:spPr bwMode="auto">
            <a:xfrm>
              <a:off x="7858184" y="2624521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01"/>
            <p:cNvSpPr>
              <a:spLocks noChangeArrowheads="1"/>
            </p:cNvSpPr>
            <p:nvPr/>
          </p:nvSpPr>
          <p:spPr bwMode="auto">
            <a:xfrm>
              <a:off x="7852480" y="2788338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02"/>
            <p:cNvSpPr>
              <a:spLocks noChangeArrowheads="1"/>
            </p:cNvSpPr>
            <p:nvPr/>
          </p:nvSpPr>
          <p:spPr bwMode="auto">
            <a:xfrm>
              <a:off x="7892462" y="2933106"/>
              <a:ext cx="137113" cy="154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433645" y="3048000"/>
              <a:ext cx="548305" cy="114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16200000" flipV="1">
              <a:off x="7853363" y="2690812"/>
              <a:ext cx="781050" cy="9525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8296275" y="257175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25.7Å 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00850" y="5724525"/>
            <a:ext cx="117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21.5 ± 0.5 Å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-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67000" y="1362075"/>
            <a:ext cx="3543300" cy="4600575"/>
            <a:chOff x="2905125" y="1019175"/>
            <a:chExt cx="3962400" cy="5457825"/>
          </a:xfrm>
        </p:grpSpPr>
        <p:sp>
          <p:nvSpPr>
            <p:cNvPr id="7" name="Rectangle 6"/>
            <p:cNvSpPr/>
            <p:nvPr/>
          </p:nvSpPr>
          <p:spPr>
            <a:xfrm>
              <a:off x="2905125" y="1019175"/>
              <a:ext cx="3962400" cy="54578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3048000" y="1228725"/>
            <a:ext cx="3697288" cy="5105400"/>
          </p:xfrm>
          <a:graphic>
            <a:graphicData uri="http://schemas.openxmlformats.org/presentationml/2006/ole">
              <p:oleObj spid="_x0000_s109569" name="SPW 6.0 Graph" r:id="rId3" imgW="6113520" imgH="8418600" progId="SigmaPlotGraphicObject.4">
                <p:embed/>
              </p:oleObj>
            </a:graphicData>
          </a:graphic>
        </p:graphicFrame>
      </p:grpSp>
      <p:sp>
        <p:nvSpPr>
          <p:cNvPr id="17" name="Rectangle 16"/>
          <p:cNvSpPr/>
          <p:nvPr/>
        </p:nvSpPr>
        <p:spPr>
          <a:xfrm>
            <a:off x="333375" y="270213"/>
            <a:ext cx="825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Analyses of reflectivity data measured for contrast 1: (a) π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vs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area per molecule for d-ACE-16 estimated from the area of the trough (b) the area per estimated from the area of the trough as a function of the area per molecule obtained from the fits to the neutron profiles.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" y="137636"/>
            <a:ext cx="794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Reflectivity data for contrast 2 (air-D</a:t>
            </a:r>
            <a:r>
              <a:rPr lang="en-GB" sz="1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O) interface for a solution of d-ACE-16  measured at 1.5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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. The solid lines correspond to a single layer model with film thickness 21.5 ± 0.5 Å. 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1497334"/>
            <a:ext cx="5476875" cy="37699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2020188" y="1171575"/>
          <a:ext cx="5063028" cy="3922828"/>
        </p:xfrm>
        <a:graphic>
          <a:graphicData uri="http://schemas.openxmlformats.org/presentationml/2006/ole">
            <p:oleObj spid="_x0000_s121857" name="SPW 6.0 Graph" r:id="rId3" imgW="5469840" imgH="4399920" progId="SigmaPlotGraphicObject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2575" y="1381125"/>
            <a:ext cx="5648325" cy="3990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660525" y="1390650"/>
          <a:ext cx="5435600" cy="4095750"/>
        </p:xfrm>
        <a:graphic>
          <a:graphicData uri="http://schemas.openxmlformats.org/presentationml/2006/ole">
            <p:oleObj spid="_x0000_s108545" name="SPW 6.0 Graph" r:id="rId3" imgW="5456880" imgH="4096440" progId="SigmaPlotGraphicObject.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428624" y="643235"/>
            <a:ext cx="756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Scattering length density profiles used to model the contrast 2 (for d-ACE-16 at the  air-D</a:t>
            </a:r>
            <a:r>
              <a:rPr lang="en-GB" sz="1400" baseline="-25000" dirty="0" smtClean="0">
                <a:solidFill>
                  <a:schemeClr val="bg1"/>
                </a:solidFill>
              </a:rPr>
              <a:t>2</a:t>
            </a:r>
            <a:r>
              <a:rPr lang="en-GB" sz="1400" dirty="0" smtClean="0">
                <a:solidFill>
                  <a:schemeClr val="bg1"/>
                </a:solidFill>
              </a:rPr>
              <a:t>O)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71500"/>
            <a:ext cx="3343275" cy="457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0550"/>
            <a:ext cx="31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Oil –water interface experiment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7153275" y="438149"/>
            <a:ext cx="1428750" cy="1028700"/>
            <a:chOff x="6877050" y="466724"/>
            <a:chExt cx="1428750" cy="1028700"/>
          </a:xfrm>
        </p:grpSpPr>
        <p:sp>
          <p:nvSpPr>
            <p:cNvPr id="5" name="Rectangle 4"/>
            <p:cNvSpPr/>
            <p:nvPr/>
          </p:nvSpPr>
          <p:spPr>
            <a:xfrm>
              <a:off x="6877050" y="466724"/>
              <a:ext cx="1428750" cy="1028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2503" y="509268"/>
              <a:ext cx="1343208" cy="9297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7117133" y="1171575"/>
              <a:ext cx="923651" cy="276999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1"/>
                  </a:solidFill>
                </a:rPr>
                <a:t>R = C</a:t>
              </a:r>
              <a:r>
                <a:rPr lang="en-GB" sz="1200" baseline="-25000" dirty="0" smtClean="0">
                  <a:solidFill>
                    <a:schemeClr val="tx1"/>
                  </a:solidFill>
                </a:rPr>
                <a:t>16</a:t>
              </a:r>
              <a:r>
                <a:rPr lang="en-GB" sz="1200" dirty="0" smtClean="0">
                  <a:solidFill>
                    <a:schemeClr val="tx1"/>
                  </a:solidFill>
                </a:rPr>
                <a:t>D</a:t>
              </a:r>
              <a:r>
                <a:rPr lang="en-GB" sz="1200" baseline="-25000" dirty="0" smtClean="0">
                  <a:solidFill>
                    <a:schemeClr val="tx1"/>
                  </a:solidFill>
                </a:rPr>
                <a:t>33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0075" y="1638300"/>
            <a:ext cx="147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Two contrasts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7475" y="1657350"/>
            <a:ext cx="526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1.  Si contrast matched oil – Si contrast matched water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475" y="2209800"/>
            <a:ext cx="318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2.   Si contrast matched oil –D</a:t>
            </a:r>
            <a:r>
              <a:rPr lang="en-GB" sz="11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762000" y="2952750"/>
            <a:ext cx="7200900" cy="2762250"/>
            <a:chOff x="762000" y="2952750"/>
            <a:chExt cx="7200900" cy="2762250"/>
          </a:xfrm>
        </p:grpSpPr>
        <p:sp>
          <p:nvSpPr>
            <p:cNvPr id="242" name="Rectangle 241"/>
            <p:cNvSpPr/>
            <p:nvPr/>
          </p:nvSpPr>
          <p:spPr>
            <a:xfrm>
              <a:off x="762000" y="2952750"/>
              <a:ext cx="7200900" cy="27622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15" descr="Small confetti"/>
            <p:cNvSpPr>
              <a:spLocks noChangeArrowheads="1"/>
            </p:cNvSpPr>
            <p:nvPr/>
          </p:nvSpPr>
          <p:spPr bwMode="auto">
            <a:xfrm>
              <a:off x="1190625" y="4057650"/>
              <a:ext cx="2589213" cy="392113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416" descr="25%"/>
            <p:cNvSpPr>
              <a:spLocks noChangeArrowheads="1"/>
            </p:cNvSpPr>
            <p:nvPr/>
          </p:nvSpPr>
          <p:spPr bwMode="auto">
            <a:xfrm>
              <a:off x="1190625" y="3362325"/>
              <a:ext cx="2589213" cy="6953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13" name="Rectangle 417" descr="Blue tissue paper"/>
            <p:cNvSpPr>
              <a:spLocks noChangeArrowheads="1"/>
            </p:cNvSpPr>
            <p:nvPr/>
          </p:nvSpPr>
          <p:spPr bwMode="auto">
            <a:xfrm>
              <a:off x="1190625" y="4449763"/>
              <a:ext cx="2589213" cy="9128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18"/>
            <p:cNvSpPr>
              <a:spLocks noChangeShapeType="1"/>
            </p:cNvSpPr>
            <p:nvPr/>
          </p:nvSpPr>
          <p:spPr bwMode="auto">
            <a:xfrm>
              <a:off x="1190625" y="3797300"/>
              <a:ext cx="106680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19"/>
            <p:cNvSpPr>
              <a:spLocks noChangeShapeType="1"/>
            </p:cNvSpPr>
            <p:nvPr/>
          </p:nvSpPr>
          <p:spPr bwMode="auto">
            <a:xfrm>
              <a:off x="2257425" y="4057650"/>
              <a:ext cx="304800" cy="39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20"/>
            <p:cNvSpPr>
              <a:spLocks noChangeShapeType="1"/>
            </p:cNvSpPr>
            <p:nvPr/>
          </p:nvSpPr>
          <p:spPr bwMode="auto">
            <a:xfrm rot="20380849">
              <a:off x="2714625" y="4352925"/>
              <a:ext cx="381000" cy="739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21"/>
            <p:cNvSpPr>
              <a:spLocks noChangeShapeType="1"/>
            </p:cNvSpPr>
            <p:nvPr/>
          </p:nvSpPr>
          <p:spPr bwMode="auto">
            <a:xfrm flipV="1">
              <a:off x="2865438" y="3840163"/>
              <a:ext cx="914400" cy="217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22"/>
            <p:cNvSpPr>
              <a:spLocks noChangeShapeType="1"/>
            </p:cNvSpPr>
            <p:nvPr/>
          </p:nvSpPr>
          <p:spPr bwMode="auto">
            <a:xfrm>
              <a:off x="4008438" y="4057650"/>
              <a:ext cx="0" cy="39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423"/>
            <p:cNvSpPr txBox="1">
              <a:spLocks noChangeArrowheads="1"/>
            </p:cNvSpPr>
            <p:nvPr/>
          </p:nvSpPr>
          <p:spPr bwMode="auto">
            <a:xfrm>
              <a:off x="4010025" y="4057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d</a:t>
              </a:r>
            </a:p>
          </p:txBody>
        </p:sp>
        <p:sp>
          <p:nvSpPr>
            <p:cNvPr id="20" name="Text Box 424"/>
            <p:cNvSpPr txBox="1">
              <a:spLocks noChangeArrowheads="1"/>
            </p:cNvSpPr>
            <p:nvPr/>
          </p:nvSpPr>
          <p:spPr bwMode="auto">
            <a:xfrm>
              <a:off x="1368425" y="381635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Symbol" pitchFamily="18" charset="2"/>
                </a:rPr>
                <a:t>q</a:t>
              </a:r>
              <a:endParaRPr lang="en-US" sz="1400"/>
            </a:p>
          </p:txBody>
        </p:sp>
        <p:sp>
          <p:nvSpPr>
            <p:cNvPr id="21" name="Text Box 425"/>
            <p:cNvSpPr txBox="1">
              <a:spLocks noChangeArrowheads="1"/>
            </p:cNvSpPr>
            <p:nvPr/>
          </p:nvSpPr>
          <p:spPr bwMode="auto">
            <a:xfrm>
              <a:off x="2209800" y="4149725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Symbol" pitchFamily="18" charset="2"/>
                </a:rPr>
                <a:t>f</a:t>
              </a:r>
              <a:endParaRPr lang="en-US" sz="1400"/>
            </a:p>
          </p:txBody>
        </p:sp>
        <p:sp>
          <p:nvSpPr>
            <p:cNvPr id="22" name="Text Box 426"/>
            <p:cNvSpPr txBox="1">
              <a:spLocks noChangeArrowheads="1"/>
            </p:cNvSpPr>
            <p:nvPr/>
          </p:nvSpPr>
          <p:spPr bwMode="auto">
            <a:xfrm>
              <a:off x="3857625" y="3540125"/>
              <a:ext cx="423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R</a:t>
              </a:r>
              <a:r>
                <a:rPr lang="en-US" sz="1400" baseline="-25000"/>
                <a:t>tot</a:t>
              </a:r>
              <a:endParaRPr lang="en-US" sz="1400"/>
            </a:p>
          </p:txBody>
        </p:sp>
        <p:sp>
          <p:nvSpPr>
            <p:cNvPr id="23" name="Text Box 427"/>
            <p:cNvSpPr txBox="1">
              <a:spLocks noChangeArrowheads="1"/>
            </p:cNvSpPr>
            <p:nvPr/>
          </p:nvSpPr>
          <p:spPr bwMode="auto">
            <a:xfrm>
              <a:off x="2706688" y="3579813"/>
              <a:ext cx="3603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R</a:t>
              </a:r>
              <a:r>
                <a:rPr lang="en-US" sz="1400" baseline="-25000"/>
                <a:t>1</a:t>
              </a:r>
              <a:endParaRPr lang="en-US" sz="1400"/>
            </a:p>
          </p:txBody>
        </p:sp>
        <p:sp>
          <p:nvSpPr>
            <p:cNvPr id="24" name="Text Box 428"/>
            <p:cNvSpPr txBox="1">
              <a:spLocks noChangeArrowheads="1"/>
            </p:cNvSpPr>
            <p:nvPr/>
          </p:nvSpPr>
          <p:spPr bwMode="auto">
            <a:xfrm>
              <a:off x="2790825" y="4149725"/>
              <a:ext cx="3603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R</a:t>
              </a:r>
              <a:r>
                <a:rPr lang="en-US" sz="1400" baseline="-25000"/>
                <a:t>2</a:t>
              </a:r>
              <a:endParaRPr lang="en-US" sz="1400"/>
            </a:p>
          </p:txBody>
        </p:sp>
        <p:sp>
          <p:nvSpPr>
            <p:cNvPr id="25" name="Line 429"/>
            <p:cNvSpPr>
              <a:spLocks noChangeShapeType="1"/>
            </p:cNvSpPr>
            <p:nvPr/>
          </p:nvSpPr>
          <p:spPr bwMode="auto">
            <a:xfrm rot="10800000" flipH="1">
              <a:off x="2562225" y="4057650"/>
              <a:ext cx="303213" cy="39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30"/>
            <p:cNvSpPr>
              <a:spLocks noChangeShapeType="1"/>
            </p:cNvSpPr>
            <p:nvPr/>
          </p:nvSpPr>
          <p:spPr bwMode="auto">
            <a:xfrm rot="10800000" flipH="1">
              <a:off x="2257425" y="3667125"/>
              <a:ext cx="1522413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31"/>
            <p:cNvSpPr>
              <a:spLocks noChangeShapeType="1"/>
            </p:cNvSpPr>
            <p:nvPr/>
          </p:nvSpPr>
          <p:spPr bwMode="auto">
            <a:xfrm>
              <a:off x="2257425" y="3884613"/>
              <a:ext cx="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32"/>
            <p:cNvSpPr>
              <a:spLocks noChangeShapeType="1"/>
            </p:cNvSpPr>
            <p:nvPr/>
          </p:nvSpPr>
          <p:spPr bwMode="auto">
            <a:xfrm>
              <a:off x="2562225" y="4187825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33"/>
            <p:cNvSpPr>
              <a:spLocks noChangeShapeType="1"/>
            </p:cNvSpPr>
            <p:nvPr/>
          </p:nvSpPr>
          <p:spPr bwMode="auto">
            <a:xfrm>
              <a:off x="3779838" y="40576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34"/>
            <p:cNvSpPr>
              <a:spLocks noChangeShapeType="1"/>
            </p:cNvSpPr>
            <p:nvPr/>
          </p:nvSpPr>
          <p:spPr bwMode="auto">
            <a:xfrm>
              <a:off x="3779838" y="444976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448"/>
            <p:cNvGrpSpPr>
              <a:grpSpLocks/>
            </p:cNvGrpSpPr>
            <p:nvPr/>
          </p:nvGrpSpPr>
          <p:grpSpPr bwMode="auto">
            <a:xfrm>
              <a:off x="1190625" y="3435350"/>
              <a:ext cx="668338" cy="1646238"/>
              <a:chOff x="3337" y="2638"/>
              <a:chExt cx="421" cy="1037"/>
            </a:xfrm>
          </p:grpSpPr>
          <p:sp>
            <p:nvSpPr>
              <p:cNvPr id="32" name="Text Box 445"/>
              <p:cNvSpPr txBox="1">
                <a:spLocks noChangeArrowheads="1"/>
              </p:cNvSpPr>
              <p:nvPr/>
            </p:nvSpPr>
            <p:spPr bwMode="auto">
              <a:xfrm>
                <a:off x="3337" y="2638"/>
                <a:ext cx="4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  <a:latin typeface="Arial" pitchFamily="34" charset="0"/>
                  </a:rPr>
                  <a:t>silicon</a:t>
                </a:r>
              </a:p>
            </p:txBody>
          </p:sp>
          <p:sp>
            <p:nvSpPr>
              <p:cNvPr id="33" name="Text Box 446"/>
              <p:cNvSpPr txBox="1">
                <a:spLocks noChangeArrowheads="1"/>
              </p:cNvSpPr>
              <p:nvPr/>
            </p:nvSpPr>
            <p:spPr bwMode="auto">
              <a:xfrm>
                <a:off x="3337" y="3070"/>
                <a:ext cx="22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  <a:latin typeface="Arial" pitchFamily="34" charset="0"/>
                  </a:rPr>
                  <a:t>oil</a:t>
                </a:r>
              </a:p>
            </p:txBody>
          </p:sp>
          <p:sp>
            <p:nvSpPr>
              <p:cNvPr id="34" name="Text Box 447"/>
              <p:cNvSpPr txBox="1">
                <a:spLocks noChangeArrowheads="1"/>
              </p:cNvSpPr>
              <p:nvPr/>
            </p:nvSpPr>
            <p:spPr bwMode="auto">
              <a:xfrm>
                <a:off x="3337" y="3502"/>
                <a:ext cx="3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  <a:latin typeface="Arial" pitchFamily="34" charset="0"/>
                  </a:rPr>
                  <a:t>water</a:t>
                </a:r>
              </a:p>
            </p:txBody>
          </p:sp>
        </p:grpSp>
        <p:sp>
          <p:nvSpPr>
            <p:cNvPr id="35" name="Rectangle 288" descr="25%"/>
            <p:cNvSpPr>
              <a:spLocks noChangeArrowheads="1"/>
            </p:cNvSpPr>
            <p:nvPr/>
          </p:nvSpPr>
          <p:spPr bwMode="auto">
            <a:xfrm>
              <a:off x="5216525" y="4071938"/>
              <a:ext cx="1126800" cy="385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408" descr="25%"/>
            <p:cNvSpPr>
              <a:spLocks noChangeArrowheads="1"/>
            </p:cNvSpPr>
            <p:nvPr/>
          </p:nvSpPr>
          <p:spPr bwMode="auto">
            <a:xfrm>
              <a:off x="5216524" y="3371850"/>
              <a:ext cx="1127125" cy="7048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288" descr="25%"/>
            <p:cNvSpPr>
              <a:spLocks noChangeArrowheads="1"/>
            </p:cNvSpPr>
            <p:nvPr/>
          </p:nvSpPr>
          <p:spPr bwMode="auto">
            <a:xfrm>
              <a:off x="5216525" y="4452938"/>
              <a:ext cx="1126800" cy="9191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253038" y="4314825"/>
              <a:ext cx="128587" cy="161925"/>
              <a:chOff x="6948488" y="4657725"/>
              <a:chExt cx="191485" cy="409575"/>
            </a:xfrm>
          </p:grpSpPr>
          <p:grpSp>
            <p:nvGrpSpPr>
              <p:cNvPr id="38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51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46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Rounded Rectangle 76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424488" y="4324350"/>
              <a:ext cx="128587" cy="161925"/>
              <a:chOff x="6948488" y="4657725"/>
              <a:chExt cx="191485" cy="409575"/>
            </a:xfrm>
          </p:grpSpPr>
          <p:grpSp>
            <p:nvGrpSpPr>
              <p:cNvPr id="80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88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83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Rounded Rectangle 81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605463" y="4343400"/>
              <a:ext cx="128587" cy="161925"/>
              <a:chOff x="6948488" y="4657725"/>
              <a:chExt cx="191485" cy="409575"/>
            </a:xfrm>
          </p:grpSpPr>
          <p:grpSp>
            <p:nvGrpSpPr>
              <p:cNvPr id="94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02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97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Rounded Rectangle 95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776913" y="4295775"/>
              <a:ext cx="128587" cy="161925"/>
              <a:chOff x="6948488" y="4657725"/>
              <a:chExt cx="191485" cy="409575"/>
            </a:xfrm>
          </p:grpSpPr>
          <p:grpSp>
            <p:nvGrpSpPr>
              <p:cNvPr id="108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16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11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" name="Rounded Rectangle 109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967413" y="4295775"/>
              <a:ext cx="128587" cy="161925"/>
              <a:chOff x="6948488" y="4657725"/>
              <a:chExt cx="191485" cy="409575"/>
            </a:xfrm>
          </p:grpSpPr>
          <p:grpSp>
            <p:nvGrpSpPr>
              <p:cNvPr id="122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30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25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Rounded Rectangle 123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176963" y="4305300"/>
              <a:ext cx="128587" cy="161925"/>
              <a:chOff x="6948488" y="4657725"/>
              <a:chExt cx="191485" cy="409575"/>
            </a:xfrm>
          </p:grpSpPr>
          <p:grpSp>
            <p:nvGrpSpPr>
              <p:cNvPr id="136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44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39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8" name="Rounded Rectangle 137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288" descr="25%"/>
            <p:cNvSpPr>
              <a:spLocks noChangeArrowheads="1"/>
            </p:cNvSpPr>
            <p:nvPr/>
          </p:nvSpPr>
          <p:spPr bwMode="auto">
            <a:xfrm>
              <a:off x="6578600" y="4071938"/>
              <a:ext cx="1126800" cy="385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408" descr="25%"/>
            <p:cNvSpPr>
              <a:spLocks noChangeArrowheads="1"/>
            </p:cNvSpPr>
            <p:nvPr/>
          </p:nvSpPr>
          <p:spPr bwMode="auto">
            <a:xfrm>
              <a:off x="6578599" y="3371850"/>
              <a:ext cx="1127125" cy="7048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288" descr="25%"/>
            <p:cNvSpPr>
              <a:spLocks noChangeArrowheads="1"/>
            </p:cNvSpPr>
            <p:nvPr/>
          </p:nvSpPr>
          <p:spPr bwMode="auto">
            <a:xfrm>
              <a:off x="6578600" y="4452938"/>
              <a:ext cx="1126800" cy="9191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6615113" y="4314825"/>
              <a:ext cx="128587" cy="161925"/>
              <a:chOff x="6948488" y="4657725"/>
              <a:chExt cx="191485" cy="409575"/>
            </a:xfrm>
          </p:grpSpPr>
          <p:grpSp>
            <p:nvGrpSpPr>
              <p:cNvPr id="153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61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56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5" name="Rounded Rectangle 154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786563" y="4324350"/>
              <a:ext cx="128587" cy="161925"/>
              <a:chOff x="6948488" y="4657725"/>
              <a:chExt cx="191485" cy="409575"/>
            </a:xfrm>
          </p:grpSpPr>
          <p:grpSp>
            <p:nvGrpSpPr>
              <p:cNvPr id="167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75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70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9" name="Rounded Rectangle 168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6967538" y="4343400"/>
              <a:ext cx="128587" cy="161925"/>
              <a:chOff x="6948488" y="4657725"/>
              <a:chExt cx="191485" cy="409575"/>
            </a:xfrm>
          </p:grpSpPr>
          <p:grpSp>
            <p:nvGrpSpPr>
              <p:cNvPr id="181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189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84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3" name="Rounded Rectangle 182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138988" y="4295775"/>
              <a:ext cx="128587" cy="161925"/>
              <a:chOff x="6948488" y="4657725"/>
              <a:chExt cx="191485" cy="409575"/>
            </a:xfrm>
          </p:grpSpPr>
          <p:grpSp>
            <p:nvGrpSpPr>
              <p:cNvPr id="195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203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198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7" name="Rounded Rectangle 196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7329488" y="4295775"/>
              <a:ext cx="128587" cy="161925"/>
              <a:chOff x="6948488" y="4657725"/>
              <a:chExt cx="191485" cy="409575"/>
            </a:xfrm>
          </p:grpSpPr>
          <p:grpSp>
            <p:nvGrpSpPr>
              <p:cNvPr id="209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217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212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Rounded Rectangle 210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539038" y="4305300"/>
              <a:ext cx="128587" cy="161925"/>
              <a:chOff x="6948488" y="4657725"/>
              <a:chExt cx="191485" cy="409575"/>
            </a:xfrm>
          </p:grpSpPr>
          <p:grpSp>
            <p:nvGrpSpPr>
              <p:cNvPr id="223" name="Group 291"/>
              <p:cNvGrpSpPr>
                <a:grpSpLocks/>
              </p:cNvGrpSpPr>
              <p:nvPr/>
            </p:nvGrpSpPr>
            <p:grpSpPr bwMode="auto">
              <a:xfrm>
                <a:off x="6948488" y="4657725"/>
                <a:ext cx="45719" cy="336288"/>
                <a:chOff x="2688" y="1104"/>
                <a:chExt cx="336" cy="768"/>
              </a:xfrm>
            </p:grpSpPr>
            <p:sp>
              <p:nvSpPr>
                <p:cNvPr id="231" name="Oval 292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293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Oval 294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Oval 295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Oval 29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297"/>
              <p:cNvGrpSpPr>
                <a:grpSpLocks/>
              </p:cNvGrpSpPr>
              <p:nvPr/>
            </p:nvGrpSpPr>
            <p:grpSpPr bwMode="auto">
              <a:xfrm>
                <a:off x="7094254" y="4657725"/>
                <a:ext cx="45719" cy="336288"/>
                <a:chOff x="2688" y="1104"/>
                <a:chExt cx="336" cy="768"/>
              </a:xfrm>
            </p:grpSpPr>
            <p:sp>
              <p:nvSpPr>
                <p:cNvPr id="226" name="Oval 298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299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300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301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302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" name="Rounded Rectangle 224"/>
              <p:cNvSpPr/>
              <p:nvPr/>
            </p:nvSpPr>
            <p:spPr>
              <a:xfrm>
                <a:off x="6991350" y="4972050"/>
                <a:ext cx="133350" cy="952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5772150" y="302895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7105650" y="299085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" name="Text Box 445"/>
            <p:cNvSpPr txBox="1">
              <a:spLocks noChangeArrowheads="1"/>
            </p:cNvSpPr>
            <p:nvPr/>
          </p:nvSpPr>
          <p:spPr bwMode="auto">
            <a:xfrm>
              <a:off x="4457700" y="3521075"/>
              <a:ext cx="6683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Arial" pitchFamily="34" charset="0"/>
                </a:rPr>
                <a:t>silicon</a:t>
              </a:r>
            </a:p>
          </p:txBody>
        </p:sp>
        <p:sp>
          <p:nvSpPr>
            <p:cNvPr id="239" name="Text Box 446"/>
            <p:cNvSpPr txBox="1">
              <a:spLocks noChangeArrowheads="1"/>
            </p:cNvSpPr>
            <p:nvPr/>
          </p:nvSpPr>
          <p:spPr bwMode="auto">
            <a:xfrm>
              <a:off x="4667250" y="4159250"/>
              <a:ext cx="3635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Arial" pitchFamily="34" charset="0"/>
                </a:rPr>
                <a:t>oil</a:t>
              </a:r>
            </a:p>
          </p:txBody>
        </p:sp>
        <p:sp>
          <p:nvSpPr>
            <p:cNvPr id="240" name="Text Box 447"/>
            <p:cNvSpPr txBox="1">
              <a:spLocks noChangeArrowheads="1"/>
            </p:cNvSpPr>
            <p:nvPr/>
          </p:nvSpPr>
          <p:spPr bwMode="auto">
            <a:xfrm>
              <a:off x="4667250" y="4845050"/>
              <a:ext cx="5810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Arial" pitchFamily="34" charset="0"/>
                </a:rPr>
                <a:t>water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82700" y="1320800"/>
            <a:ext cx="7162800" cy="419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676400" y="3571875"/>
            <a:ext cx="297180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676400" y="3100388"/>
            <a:ext cx="29718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22788" y="3100388"/>
            <a:ext cx="1587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22788" y="3571875"/>
            <a:ext cx="1587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39900" y="3216275"/>
            <a:ext cx="619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Oxide</a:t>
            </a:r>
          </a:p>
          <a:p>
            <a:pPr eaLnBrk="0" hangingPunct="0"/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130550" y="3100388"/>
            <a:ext cx="190500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321050" y="3571875"/>
            <a:ext cx="252413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21050" y="3100388"/>
            <a:ext cx="188913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573463" y="3571875"/>
            <a:ext cx="252412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825875" y="3100388"/>
            <a:ext cx="190500" cy="46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573463" y="4051300"/>
            <a:ext cx="252412" cy="6969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22788" y="3219450"/>
            <a:ext cx="332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4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8 Å      Nb = 3.40 x 10 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–6 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</a:t>
            </a:r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522788" y="3741738"/>
            <a:ext cx="302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4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5 Å      Nb = 0.50 x 10 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–6 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</a:t>
            </a:r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16113" y="2740025"/>
            <a:ext cx="331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</a:p>
          <a:p>
            <a:pPr eaLnBrk="0" hangingPunct="0"/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676400" y="3652838"/>
            <a:ext cx="1077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en-GB" sz="14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4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-layer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460625" y="2741613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q = q</a:t>
            </a:r>
            <a:r>
              <a:rPr lang="en-GB" sz="1400" baseline="-3000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0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636963" y="3971925"/>
            <a:ext cx="44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GB" sz="12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endParaRPr lang="en-GB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GB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41500" y="41211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3124200" y="2438400"/>
            <a:ext cx="254000" cy="692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3505200" y="2362200"/>
            <a:ext cx="254000" cy="692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038600" y="2362200"/>
            <a:ext cx="252413" cy="692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6"/>
          <p:cNvSpPr>
            <a:spLocks/>
          </p:cNvSpPr>
          <p:nvPr/>
        </p:nvSpPr>
        <p:spPr bwMode="auto">
          <a:xfrm rot="-16200000">
            <a:off x="3686969" y="1632744"/>
            <a:ext cx="228600" cy="1011238"/>
          </a:xfrm>
          <a:prstGeom prst="leftBrace">
            <a:avLst>
              <a:gd name="adj1" fmla="val 3686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598863" y="16002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400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257800" y="2667000"/>
            <a:ext cx="1776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 2" pitchFamily="18" charset="2"/>
              <a:buNone/>
            </a:pP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Nb = 2.07 x 10 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–6 </a:t>
            </a:r>
            <a:r>
              <a:rPr lang="en-GB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 sz="1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</a:t>
            </a:r>
            <a:endParaRPr lang="en-US" sz="14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676400" y="4035425"/>
            <a:ext cx="297180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27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 2" pitchFamily="18" charset="2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Interlayer roughness, each of </a:t>
            </a:r>
            <a:r>
              <a:rPr lang="en-US" sz="1200" b="1" dirty="0" smtClean="0">
                <a:solidFill>
                  <a:schemeClr val="bg1"/>
                </a:solidFill>
              </a:rPr>
              <a:t>2.2 </a:t>
            </a:r>
            <a:r>
              <a:rPr lang="en-GB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57200" y="428625"/>
            <a:ext cx="1816100" cy="3127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 2" pitchFamily="18" charset="2"/>
              <a:buNone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R</a:t>
            </a:r>
            <a:r>
              <a:rPr lang="en-US" sz="1200" baseline="-2500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 Part of reflectivity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4375" y="398413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Reflectivity data measured at 1.4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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, for contrast 3 (Si - hexadecane scattering length density matched to the Si - aqueous solution with scattering length density matched to Si), for a series of spread amounts for the d-ACE-16.  The solid lines correspond to a single layer model with film thickness 29.0 ± 2.0 Å. 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57325"/>
            <a:ext cx="5907482" cy="395922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250" y="1666875"/>
            <a:ext cx="4562475" cy="37052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03195" y="1729181"/>
          <a:ext cx="4295575" cy="3534334"/>
        </p:xfrm>
        <a:graphic>
          <a:graphicData uri="http://schemas.openxmlformats.org/presentationml/2006/ole">
            <p:oleObj spid="_x0000_s106497" name="SPW 6.0 Graph" r:id="rId3" imgW="5275080" imgH="4341240" progId="SigmaPlotGraphicObject.4">
              <p:embed/>
            </p:oleObj>
          </a:graphicData>
        </a:graphic>
      </p:graphicFrame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847725" y="781050"/>
            <a:ext cx="7587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The fitted adsorbed amount deduced from contrast 3 for the d-ACE-16 at the oil-water interface  is plotted 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 function of spread amount. The dash line shows the idealised line.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650" y="607963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Reflectivity data for the contrast 4 (Si - hexadecane scattering length density matched to the Si - D</a:t>
            </a:r>
            <a:r>
              <a:rPr lang="en-GB" sz="1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O) for a series of d-ACE-16 spread amounts measured at 1.4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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.  The solid lines correspond to a two-layer model (17 Å at the hexadecane side of the interface and 38 Å at solution side of the interface.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66875"/>
            <a:ext cx="5934075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0225" y="1200150"/>
            <a:ext cx="5915025" cy="413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49805" y="1760219"/>
          <a:ext cx="4905375" cy="3392805"/>
        </p:xfrm>
        <a:graphic>
          <a:graphicData uri="http://schemas.openxmlformats.org/presentationml/2006/ole">
            <p:oleObj spid="_x0000_s118786" name="SPW 6.0 Graph" r:id="rId3" imgW="4037040" imgH="2933280" progId="SigmaPlotGraphicObject.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990725" y="562661"/>
            <a:ext cx="5591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</a:rPr>
              <a:t>cattering length density profiles used to model the contrast 4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730250" y="1444625"/>
            <a:ext cx="1550988" cy="187325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1150" y="71913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The Neutron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952750" y="1374775"/>
            <a:ext cx="1816100" cy="1076325"/>
            <a:chOff x="2952750" y="1374775"/>
            <a:chExt cx="1816100" cy="1076325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 flipV="1">
              <a:off x="2952750" y="1374775"/>
              <a:ext cx="1816100" cy="706438"/>
            </a:xfrm>
            <a:custGeom>
              <a:avLst/>
              <a:gdLst/>
              <a:ahLst/>
              <a:cxnLst>
                <a:cxn ang="0">
                  <a:pos x="25" y="444"/>
                </a:cxn>
                <a:cxn ang="0">
                  <a:pos x="52" y="552"/>
                </a:cxn>
                <a:cxn ang="0">
                  <a:pos x="78" y="623"/>
                </a:cxn>
                <a:cxn ang="0">
                  <a:pos x="105" y="646"/>
                </a:cxn>
                <a:cxn ang="0">
                  <a:pos x="131" y="619"/>
                </a:cxn>
                <a:cxn ang="0">
                  <a:pos x="158" y="544"/>
                </a:cxn>
                <a:cxn ang="0">
                  <a:pos x="184" y="434"/>
                </a:cxn>
                <a:cxn ang="0">
                  <a:pos x="211" y="307"/>
                </a:cxn>
                <a:cxn ang="0">
                  <a:pos x="237" y="182"/>
                </a:cxn>
                <a:cxn ang="0">
                  <a:pos x="264" y="80"/>
                </a:cxn>
                <a:cxn ang="0">
                  <a:pos x="290" y="16"/>
                </a:cxn>
                <a:cxn ang="0">
                  <a:pos x="317" y="2"/>
                </a:cxn>
                <a:cxn ang="0">
                  <a:pos x="343" y="38"/>
                </a:cxn>
                <a:cxn ang="0">
                  <a:pos x="370" y="120"/>
                </a:cxn>
                <a:cxn ang="0">
                  <a:pos x="396" y="234"/>
                </a:cxn>
                <a:cxn ang="0">
                  <a:pos x="423" y="363"/>
                </a:cxn>
                <a:cxn ang="0">
                  <a:pos x="449" y="485"/>
                </a:cxn>
                <a:cxn ang="0">
                  <a:pos x="476" y="581"/>
                </a:cxn>
                <a:cxn ang="0">
                  <a:pos x="503" y="637"/>
                </a:cxn>
                <a:cxn ang="0">
                  <a:pos x="529" y="643"/>
                </a:cxn>
                <a:cxn ang="0">
                  <a:pos x="556" y="597"/>
                </a:cxn>
                <a:cxn ang="0">
                  <a:pos x="582" y="509"/>
                </a:cxn>
                <a:cxn ang="0">
                  <a:pos x="609" y="391"/>
                </a:cxn>
                <a:cxn ang="0">
                  <a:pos x="635" y="262"/>
                </a:cxn>
                <a:cxn ang="0">
                  <a:pos x="662" y="143"/>
                </a:cxn>
                <a:cxn ang="0">
                  <a:pos x="688" y="53"/>
                </a:cxn>
                <a:cxn ang="0">
                  <a:pos x="715" y="5"/>
                </a:cxn>
                <a:cxn ang="0">
                  <a:pos x="741" y="9"/>
                </a:cxn>
                <a:cxn ang="0">
                  <a:pos x="768" y="62"/>
                </a:cxn>
                <a:cxn ang="0">
                  <a:pos x="794" y="157"/>
                </a:cxn>
                <a:cxn ang="0">
                  <a:pos x="821" y="279"/>
                </a:cxn>
                <a:cxn ang="0">
                  <a:pos x="847" y="407"/>
                </a:cxn>
                <a:cxn ang="0">
                  <a:pos x="874" y="522"/>
                </a:cxn>
                <a:cxn ang="0">
                  <a:pos x="900" y="606"/>
                </a:cxn>
                <a:cxn ang="0">
                  <a:pos x="927" y="645"/>
                </a:cxn>
                <a:cxn ang="0">
                  <a:pos x="953" y="632"/>
                </a:cxn>
                <a:cxn ang="0">
                  <a:pos x="980" y="571"/>
                </a:cxn>
                <a:cxn ang="0">
                  <a:pos x="1006" y="470"/>
                </a:cxn>
                <a:cxn ang="0">
                  <a:pos x="1033" y="346"/>
                </a:cxn>
                <a:cxn ang="0">
                  <a:pos x="1059" y="218"/>
                </a:cxn>
                <a:cxn ang="0">
                  <a:pos x="1086" y="107"/>
                </a:cxn>
                <a:cxn ang="0">
                  <a:pos x="1113" y="31"/>
                </a:cxn>
                <a:cxn ang="0">
                  <a:pos x="1139" y="1"/>
                </a:cxn>
                <a:cxn ang="0">
                  <a:pos x="1166" y="22"/>
                </a:cxn>
                <a:cxn ang="0">
                  <a:pos x="1192" y="91"/>
                </a:cxn>
                <a:cxn ang="0">
                  <a:pos x="1219" y="197"/>
                </a:cxn>
                <a:cxn ang="0">
                  <a:pos x="1245" y="323"/>
                </a:cxn>
                <a:cxn ang="0">
                  <a:pos x="1272" y="450"/>
                </a:cxn>
                <a:cxn ang="0">
                  <a:pos x="1298" y="556"/>
                </a:cxn>
                <a:cxn ang="0">
                  <a:pos x="1325" y="625"/>
                </a:cxn>
                <a:cxn ang="0">
                  <a:pos x="1351" y="646"/>
                </a:cxn>
                <a:cxn ang="0">
                  <a:pos x="1378" y="616"/>
                </a:cxn>
                <a:cxn ang="0">
                  <a:pos x="1404" y="540"/>
                </a:cxn>
                <a:cxn ang="0">
                  <a:pos x="1431" y="429"/>
                </a:cxn>
                <a:cxn ang="0">
                  <a:pos x="1457" y="301"/>
                </a:cxn>
                <a:cxn ang="0">
                  <a:pos x="1484" y="177"/>
                </a:cxn>
                <a:cxn ang="0">
                  <a:pos x="1510" y="76"/>
                </a:cxn>
                <a:cxn ang="0">
                  <a:pos x="1537" y="15"/>
                </a:cxn>
                <a:cxn ang="0">
                  <a:pos x="1563" y="2"/>
                </a:cxn>
                <a:cxn ang="0">
                  <a:pos x="1590" y="41"/>
                </a:cxn>
                <a:cxn ang="0">
                  <a:pos x="1616" y="125"/>
                </a:cxn>
                <a:cxn ang="0">
                  <a:pos x="1643" y="240"/>
                </a:cxn>
              </a:cxnLst>
              <a:rect l="0" t="0" r="r" b="b"/>
              <a:pathLst>
                <a:path w="1660" h="646">
                  <a:moveTo>
                    <a:pt x="0" y="323"/>
                  </a:moveTo>
                  <a:lnTo>
                    <a:pt x="1" y="329"/>
                  </a:lnTo>
                  <a:lnTo>
                    <a:pt x="2" y="335"/>
                  </a:lnTo>
                  <a:lnTo>
                    <a:pt x="3" y="340"/>
                  </a:lnTo>
                  <a:lnTo>
                    <a:pt x="4" y="346"/>
                  </a:lnTo>
                  <a:lnTo>
                    <a:pt x="6" y="352"/>
                  </a:lnTo>
                  <a:lnTo>
                    <a:pt x="7" y="357"/>
                  </a:lnTo>
                  <a:lnTo>
                    <a:pt x="8" y="363"/>
                  </a:lnTo>
                  <a:lnTo>
                    <a:pt x="9" y="368"/>
                  </a:lnTo>
                  <a:lnTo>
                    <a:pt x="10" y="374"/>
                  </a:lnTo>
                  <a:lnTo>
                    <a:pt x="11" y="380"/>
                  </a:lnTo>
                  <a:lnTo>
                    <a:pt x="12" y="385"/>
                  </a:lnTo>
                  <a:lnTo>
                    <a:pt x="14" y="391"/>
                  </a:lnTo>
                  <a:lnTo>
                    <a:pt x="15" y="396"/>
                  </a:lnTo>
                  <a:lnTo>
                    <a:pt x="16" y="402"/>
                  </a:lnTo>
                  <a:lnTo>
                    <a:pt x="17" y="407"/>
                  </a:lnTo>
                  <a:lnTo>
                    <a:pt x="18" y="413"/>
                  </a:lnTo>
                  <a:lnTo>
                    <a:pt x="19" y="418"/>
                  </a:lnTo>
                  <a:lnTo>
                    <a:pt x="21" y="423"/>
                  </a:lnTo>
                  <a:lnTo>
                    <a:pt x="22" y="429"/>
                  </a:lnTo>
                  <a:lnTo>
                    <a:pt x="23" y="434"/>
                  </a:lnTo>
                  <a:lnTo>
                    <a:pt x="24" y="439"/>
                  </a:lnTo>
                  <a:lnTo>
                    <a:pt x="25" y="444"/>
                  </a:lnTo>
                  <a:lnTo>
                    <a:pt x="26" y="450"/>
                  </a:lnTo>
                  <a:lnTo>
                    <a:pt x="27" y="455"/>
                  </a:lnTo>
                  <a:lnTo>
                    <a:pt x="29" y="460"/>
                  </a:lnTo>
                  <a:lnTo>
                    <a:pt x="30" y="465"/>
                  </a:lnTo>
                  <a:lnTo>
                    <a:pt x="31" y="470"/>
                  </a:lnTo>
                  <a:lnTo>
                    <a:pt x="32" y="475"/>
                  </a:lnTo>
                  <a:lnTo>
                    <a:pt x="33" y="480"/>
                  </a:lnTo>
                  <a:lnTo>
                    <a:pt x="34" y="485"/>
                  </a:lnTo>
                  <a:lnTo>
                    <a:pt x="35" y="490"/>
                  </a:lnTo>
                  <a:lnTo>
                    <a:pt x="37" y="495"/>
                  </a:lnTo>
                  <a:lnTo>
                    <a:pt x="38" y="499"/>
                  </a:lnTo>
                  <a:lnTo>
                    <a:pt x="39" y="504"/>
                  </a:lnTo>
                  <a:lnTo>
                    <a:pt x="40" y="509"/>
                  </a:lnTo>
                  <a:lnTo>
                    <a:pt x="41" y="513"/>
                  </a:lnTo>
                  <a:lnTo>
                    <a:pt x="42" y="518"/>
                  </a:lnTo>
                  <a:lnTo>
                    <a:pt x="44" y="522"/>
                  </a:lnTo>
                  <a:lnTo>
                    <a:pt x="45" y="527"/>
                  </a:lnTo>
                  <a:lnTo>
                    <a:pt x="46" y="531"/>
                  </a:lnTo>
                  <a:lnTo>
                    <a:pt x="47" y="535"/>
                  </a:lnTo>
                  <a:lnTo>
                    <a:pt x="48" y="540"/>
                  </a:lnTo>
                  <a:lnTo>
                    <a:pt x="49" y="544"/>
                  </a:lnTo>
                  <a:lnTo>
                    <a:pt x="50" y="548"/>
                  </a:lnTo>
                  <a:lnTo>
                    <a:pt x="52" y="552"/>
                  </a:lnTo>
                  <a:lnTo>
                    <a:pt x="53" y="556"/>
                  </a:lnTo>
                  <a:lnTo>
                    <a:pt x="54" y="560"/>
                  </a:lnTo>
                  <a:lnTo>
                    <a:pt x="55" y="564"/>
                  </a:lnTo>
                  <a:lnTo>
                    <a:pt x="56" y="567"/>
                  </a:lnTo>
                  <a:lnTo>
                    <a:pt x="57" y="571"/>
                  </a:lnTo>
                  <a:lnTo>
                    <a:pt x="59" y="575"/>
                  </a:lnTo>
                  <a:lnTo>
                    <a:pt x="60" y="578"/>
                  </a:lnTo>
                  <a:lnTo>
                    <a:pt x="61" y="581"/>
                  </a:lnTo>
                  <a:lnTo>
                    <a:pt x="62" y="585"/>
                  </a:lnTo>
                  <a:lnTo>
                    <a:pt x="63" y="588"/>
                  </a:lnTo>
                  <a:lnTo>
                    <a:pt x="64" y="591"/>
                  </a:lnTo>
                  <a:lnTo>
                    <a:pt x="65" y="594"/>
                  </a:lnTo>
                  <a:lnTo>
                    <a:pt x="67" y="597"/>
                  </a:lnTo>
                  <a:lnTo>
                    <a:pt x="68" y="600"/>
                  </a:lnTo>
                  <a:lnTo>
                    <a:pt x="69" y="603"/>
                  </a:lnTo>
                  <a:lnTo>
                    <a:pt x="70" y="606"/>
                  </a:lnTo>
                  <a:lnTo>
                    <a:pt x="71" y="609"/>
                  </a:lnTo>
                  <a:lnTo>
                    <a:pt x="72" y="611"/>
                  </a:lnTo>
                  <a:lnTo>
                    <a:pt x="74" y="614"/>
                  </a:lnTo>
                  <a:lnTo>
                    <a:pt x="75" y="616"/>
                  </a:lnTo>
                  <a:lnTo>
                    <a:pt x="76" y="619"/>
                  </a:lnTo>
                  <a:lnTo>
                    <a:pt x="77" y="621"/>
                  </a:lnTo>
                  <a:lnTo>
                    <a:pt x="78" y="623"/>
                  </a:lnTo>
                  <a:lnTo>
                    <a:pt x="79" y="625"/>
                  </a:lnTo>
                  <a:lnTo>
                    <a:pt x="80" y="627"/>
                  </a:lnTo>
                  <a:lnTo>
                    <a:pt x="82" y="629"/>
                  </a:lnTo>
                  <a:lnTo>
                    <a:pt x="83" y="631"/>
                  </a:lnTo>
                  <a:lnTo>
                    <a:pt x="84" y="632"/>
                  </a:lnTo>
                  <a:lnTo>
                    <a:pt x="85" y="634"/>
                  </a:lnTo>
                  <a:lnTo>
                    <a:pt x="86" y="635"/>
                  </a:lnTo>
                  <a:lnTo>
                    <a:pt x="87" y="637"/>
                  </a:lnTo>
                  <a:lnTo>
                    <a:pt x="89" y="638"/>
                  </a:lnTo>
                  <a:lnTo>
                    <a:pt x="90" y="639"/>
                  </a:lnTo>
                  <a:lnTo>
                    <a:pt x="91" y="641"/>
                  </a:lnTo>
                  <a:lnTo>
                    <a:pt x="92" y="642"/>
                  </a:lnTo>
                  <a:lnTo>
                    <a:pt x="93" y="643"/>
                  </a:lnTo>
                  <a:lnTo>
                    <a:pt x="94" y="643"/>
                  </a:lnTo>
                  <a:lnTo>
                    <a:pt x="95" y="644"/>
                  </a:lnTo>
                  <a:lnTo>
                    <a:pt x="97" y="645"/>
                  </a:lnTo>
                  <a:lnTo>
                    <a:pt x="98" y="645"/>
                  </a:lnTo>
                  <a:lnTo>
                    <a:pt x="99" y="646"/>
                  </a:lnTo>
                  <a:lnTo>
                    <a:pt x="100" y="646"/>
                  </a:lnTo>
                  <a:lnTo>
                    <a:pt x="101" y="646"/>
                  </a:lnTo>
                  <a:lnTo>
                    <a:pt x="102" y="646"/>
                  </a:lnTo>
                  <a:lnTo>
                    <a:pt x="104" y="646"/>
                  </a:lnTo>
                  <a:lnTo>
                    <a:pt x="105" y="646"/>
                  </a:lnTo>
                  <a:lnTo>
                    <a:pt x="106" y="646"/>
                  </a:lnTo>
                  <a:lnTo>
                    <a:pt x="107" y="646"/>
                  </a:lnTo>
                  <a:lnTo>
                    <a:pt x="108" y="646"/>
                  </a:lnTo>
                  <a:lnTo>
                    <a:pt x="109" y="645"/>
                  </a:lnTo>
                  <a:lnTo>
                    <a:pt x="110" y="645"/>
                  </a:lnTo>
                  <a:lnTo>
                    <a:pt x="112" y="644"/>
                  </a:lnTo>
                  <a:lnTo>
                    <a:pt x="113" y="643"/>
                  </a:lnTo>
                  <a:lnTo>
                    <a:pt x="114" y="643"/>
                  </a:lnTo>
                  <a:lnTo>
                    <a:pt x="115" y="642"/>
                  </a:lnTo>
                  <a:lnTo>
                    <a:pt x="116" y="641"/>
                  </a:lnTo>
                  <a:lnTo>
                    <a:pt x="117" y="639"/>
                  </a:lnTo>
                  <a:lnTo>
                    <a:pt x="119" y="638"/>
                  </a:lnTo>
                  <a:lnTo>
                    <a:pt x="120" y="637"/>
                  </a:lnTo>
                  <a:lnTo>
                    <a:pt x="121" y="635"/>
                  </a:lnTo>
                  <a:lnTo>
                    <a:pt x="122" y="634"/>
                  </a:lnTo>
                  <a:lnTo>
                    <a:pt x="123" y="632"/>
                  </a:lnTo>
                  <a:lnTo>
                    <a:pt x="124" y="631"/>
                  </a:lnTo>
                  <a:lnTo>
                    <a:pt x="125" y="629"/>
                  </a:lnTo>
                  <a:lnTo>
                    <a:pt x="127" y="627"/>
                  </a:lnTo>
                  <a:lnTo>
                    <a:pt x="128" y="625"/>
                  </a:lnTo>
                  <a:lnTo>
                    <a:pt x="129" y="623"/>
                  </a:lnTo>
                  <a:lnTo>
                    <a:pt x="130" y="621"/>
                  </a:lnTo>
                  <a:lnTo>
                    <a:pt x="131" y="619"/>
                  </a:lnTo>
                  <a:lnTo>
                    <a:pt x="132" y="616"/>
                  </a:lnTo>
                  <a:lnTo>
                    <a:pt x="134" y="614"/>
                  </a:lnTo>
                  <a:lnTo>
                    <a:pt x="135" y="611"/>
                  </a:lnTo>
                  <a:lnTo>
                    <a:pt x="136" y="609"/>
                  </a:lnTo>
                  <a:lnTo>
                    <a:pt x="137" y="606"/>
                  </a:lnTo>
                  <a:lnTo>
                    <a:pt x="138" y="603"/>
                  </a:lnTo>
                  <a:lnTo>
                    <a:pt x="139" y="600"/>
                  </a:lnTo>
                  <a:lnTo>
                    <a:pt x="140" y="597"/>
                  </a:lnTo>
                  <a:lnTo>
                    <a:pt x="142" y="594"/>
                  </a:lnTo>
                  <a:lnTo>
                    <a:pt x="143" y="591"/>
                  </a:lnTo>
                  <a:lnTo>
                    <a:pt x="144" y="588"/>
                  </a:lnTo>
                  <a:lnTo>
                    <a:pt x="145" y="585"/>
                  </a:lnTo>
                  <a:lnTo>
                    <a:pt x="146" y="581"/>
                  </a:lnTo>
                  <a:lnTo>
                    <a:pt x="147" y="578"/>
                  </a:lnTo>
                  <a:lnTo>
                    <a:pt x="149" y="575"/>
                  </a:lnTo>
                  <a:lnTo>
                    <a:pt x="150" y="571"/>
                  </a:lnTo>
                  <a:lnTo>
                    <a:pt x="151" y="567"/>
                  </a:lnTo>
                  <a:lnTo>
                    <a:pt x="152" y="564"/>
                  </a:lnTo>
                  <a:lnTo>
                    <a:pt x="153" y="560"/>
                  </a:lnTo>
                  <a:lnTo>
                    <a:pt x="154" y="556"/>
                  </a:lnTo>
                  <a:lnTo>
                    <a:pt x="155" y="552"/>
                  </a:lnTo>
                  <a:lnTo>
                    <a:pt x="157" y="548"/>
                  </a:lnTo>
                  <a:lnTo>
                    <a:pt x="158" y="544"/>
                  </a:lnTo>
                  <a:lnTo>
                    <a:pt x="159" y="540"/>
                  </a:lnTo>
                  <a:lnTo>
                    <a:pt x="160" y="535"/>
                  </a:lnTo>
                  <a:lnTo>
                    <a:pt x="161" y="531"/>
                  </a:lnTo>
                  <a:lnTo>
                    <a:pt x="162" y="527"/>
                  </a:lnTo>
                  <a:lnTo>
                    <a:pt x="163" y="522"/>
                  </a:lnTo>
                  <a:lnTo>
                    <a:pt x="165" y="518"/>
                  </a:lnTo>
                  <a:lnTo>
                    <a:pt x="166" y="513"/>
                  </a:lnTo>
                  <a:lnTo>
                    <a:pt x="167" y="509"/>
                  </a:lnTo>
                  <a:lnTo>
                    <a:pt x="168" y="504"/>
                  </a:lnTo>
                  <a:lnTo>
                    <a:pt x="169" y="499"/>
                  </a:lnTo>
                  <a:lnTo>
                    <a:pt x="170" y="495"/>
                  </a:lnTo>
                  <a:lnTo>
                    <a:pt x="172" y="490"/>
                  </a:lnTo>
                  <a:lnTo>
                    <a:pt x="173" y="485"/>
                  </a:lnTo>
                  <a:lnTo>
                    <a:pt x="174" y="480"/>
                  </a:lnTo>
                  <a:lnTo>
                    <a:pt x="175" y="475"/>
                  </a:lnTo>
                  <a:lnTo>
                    <a:pt x="176" y="470"/>
                  </a:lnTo>
                  <a:lnTo>
                    <a:pt x="177" y="465"/>
                  </a:lnTo>
                  <a:lnTo>
                    <a:pt x="178" y="460"/>
                  </a:lnTo>
                  <a:lnTo>
                    <a:pt x="180" y="455"/>
                  </a:lnTo>
                  <a:lnTo>
                    <a:pt x="181" y="450"/>
                  </a:lnTo>
                  <a:lnTo>
                    <a:pt x="182" y="444"/>
                  </a:lnTo>
                  <a:lnTo>
                    <a:pt x="183" y="439"/>
                  </a:lnTo>
                  <a:lnTo>
                    <a:pt x="184" y="434"/>
                  </a:lnTo>
                  <a:lnTo>
                    <a:pt x="185" y="429"/>
                  </a:lnTo>
                  <a:lnTo>
                    <a:pt x="187" y="423"/>
                  </a:lnTo>
                  <a:lnTo>
                    <a:pt x="188" y="418"/>
                  </a:lnTo>
                  <a:lnTo>
                    <a:pt x="189" y="413"/>
                  </a:lnTo>
                  <a:lnTo>
                    <a:pt x="190" y="407"/>
                  </a:lnTo>
                  <a:lnTo>
                    <a:pt x="191" y="402"/>
                  </a:lnTo>
                  <a:lnTo>
                    <a:pt x="192" y="396"/>
                  </a:lnTo>
                  <a:lnTo>
                    <a:pt x="193" y="391"/>
                  </a:lnTo>
                  <a:lnTo>
                    <a:pt x="195" y="385"/>
                  </a:lnTo>
                  <a:lnTo>
                    <a:pt x="196" y="380"/>
                  </a:lnTo>
                  <a:lnTo>
                    <a:pt x="197" y="374"/>
                  </a:lnTo>
                  <a:lnTo>
                    <a:pt x="198" y="368"/>
                  </a:lnTo>
                  <a:lnTo>
                    <a:pt x="199" y="363"/>
                  </a:lnTo>
                  <a:lnTo>
                    <a:pt x="200" y="357"/>
                  </a:lnTo>
                  <a:lnTo>
                    <a:pt x="202" y="352"/>
                  </a:lnTo>
                  <a:lnTo>
                    <a:pt x="203" y="346"/>
                  </a:lnTo>
                  <a:lnTo>
                    <a:pt x="204" y="340"/>
                  </a:lnTo>
                  <a:lnTo>
                    <a:pt x="205" y="335"/>
                  </a:lnTo>
                  <a:lnTo>
                    <a:pt x="206" y="329"/>
                  </a:lnTo>
                  <a:lnTo>
                    <a:pt x="207" y="323"/>
                  </a:lnTo>
                  <a:lnTo>
                    <a:pt x="208" y="318"/>
                  </a:lnTo>
                  <a:lnTo>
                    <a:pt x="210" y="312"/>
                  </a:lnTo>
                  <a:lnTo>
                    <a:pt x="211" y="307"/>
                  </a:lnTo>
                  <a:lnTo>
                    <a:pt x="212" y="301"/>
                  </a:lnTo>
                  <a:lnTo>
                    <a:pt x="213" y="295"/>
                  </a:lnTo>
                  <a:lnTo>
                    <a:pt x="214" y="290"/>
                  </a:lnTo>
                  <a:lnTo>
                    <a:pt x="215" y="284"/>
                  </a:lnTo>
                  <a:lnTo>
                    <a:pt x="217" y="279"/>
                  </a:lnTo>
                  <a:lnTo>
                    <a:pt x="218" y="273"/>
                  </a:lnTo>
                  <a:lnTo>
                    <a:pt x="219" y="267"/>
                  </a:lnTo>
                  <a:lnTo>
                    <a:pt x="220" y="262"/>
                  </a:lnTo>
                  <a:lnTo>
                    <a:pt x="221" y="256"/>
                  </a:lnTo>
                  <a:lnTo>
                    <a:pt x="222" y="251"/>
                  </a:lnTo>
                  <a:lnTo>
                    <a:pt x="223" y="245"/>
                  </a:lnTo>
                  <a:lnTo>
                    <a:pt x="225" y="240"/>
                  </a:lnTo>
                  <a:lnTo>
                    <a:pt x="226" y="234"/>
                  </a:lnTo>
                  <a:lnTo>
                    <a:pt x="227" y="229"/>
                  </a:lnTo>
                  <a:lnTo>
                    <a:pt x="228" y="224"/>
                  </a:lnTo>
                  <a:lnTo>
                    <a:pt x="229" y="218"/>
                  </a:lnTo>
                  <a:lnTo>
                    <a:pt x="230" y="213"/>
                  </a:lnTo>
                  <a:lnTo>
                    <a:pt x="232" y="208"/>
                  </a:lnTo>
                  <a:lnTo>
                    <a:pt x="233" y="203"/>
                  </a:lnTo>
                  <a:lnTo>
                    <a:pt x="234" y="197"/>
                  </a:lnTo>
                  <a:lnTo>
                    <a:pt x="235" y="192"/>
                  </a:lnTo>
                  <a:lnTo>
                    <a:pt x="236" y="187"/>
                  </a:lnTo>
                  <a:lnTo>
                    <a:pt x="237" y="182"/>
                  </a:lnTo>
                  <a:lnTo>
                    <a:pt x="238" y="177"/>
                  </a:lnTo>
                  <a:lnTo>
                    <a:pt x="240" y="172"/>
                  </a:lnTo>
                  <a:lnTo>
                    <a:pt x="241" y="167"/>
                  </a:lnTo>
                  <a:lnTo>
                    <a:pt x="242" y="162"/>
                  </a:lnTo>
                  <a:lnTo>
                    <a:pt x="243" y="157"/>
                  </a:lnTo>
                  <a:lnTo>
                    <a:pt x="244" y="152"/>
                  </a:lnTo>
                  <a:lnTo>
                    <a:pt x="245" y="148"/>
                  </a:lnTo>
                  <a:lnTo>
                    <a:pt x="247" y="143"/>
                  </a:lnTo>
                  <a:lnTo>
                    <a:pt x="248" y="138"/>
                  </a:lnTo>
                  <a:lnTo>
                    <a:pt x="249" y="134"/>
                  </a:lnTo>
                  <a:lnTo>
                    <a:pt x="250" y="129"/>
                  </a:lnTo>
                  <a:lnTo>
                    <a:pt x="251" y="125"/>
                  </a:lnTo>
                  <a:lnTo>
                    <a:pt x="252" y="120"/>
                  </a:lnTo>
                  <a:lnTo>
                    <a:pt x="253" y="116"/>
                  </a:lnTo>
                  <a:lnTo>
                    <a:pt x="255" y="112"/>
                  </a:lnTo>
                  <a:lnTo>
                    <a:pt x="256" y="107"/>
                  </a:lnTo>
                  <a:lnTo>
                    <a:pt x="257" y="103"/>
                  </a:lnTo>
                  <a:lnTo>
                    <a:pt x="258" y="99"/>
                  </a:lnTo>
                  <a:lnTo>
                    <a:pt x="259" y="95"/>
                  </a:lnTo>
                  <a:lnTo>
                    <a:pt x="260" y="91"/>
                  </a:lnTo>
                  <a:lnTo>
                    <a:pt x="262" y="87"/>
                  </a:lnTo>
                  <a:lnTo>
                    <a:pt x="263" y="83"/>
                  </a:lnTo>
                  <a:lnTo>
                    <a:pt x="264" y="80"/>
                  </a:lnTo>
                  <a:lnTo>
                    <a:pt x="265" y="76"/>
                  </a:lnTo>
                  <a:lnTo>
                    <a:pt x="266" y="72"/>
                  </a:lnTo>
                  <a:lnTo>
                    <a:pt x="267" y="69"/>
                  </a:lnTo>
                  <a:lnTo>
                    <a:pt x="268" y="66"/>
                  </a:lnTo>
                  <a:lnTo>
                    <a:pt x="270" y="62"/>
                  </a:lnTo>
                  <a:lnTo>
                    <a:pt x="271" y="59"/>
                  </a:lnTo>
                  <a:lnTo>
                    <a:pt x="272" y="56"/>
                  </a:lnTo>
                  <a:lnTo>
                    <a:pt x="273" y="53"/>
                  </a:lnTo>
                  <a:lnTo>
                    <a:pt x="274" y="50"/>
                  </a:lnTo>
                  <a:lnTo>
                    <a:pt x="275" y="47"/>
                  </a:lnTo>
                  <a:lnTo>
                    <a:pt x="277" y="44"/>
                  </a:lnTo>
                  <a:lnTo>
                    <a:pt x="278" y="41"/>
                  </a:lnTo>
                  <a:lnTo>
                    <a:pt x="279" y="38"/>
                  </a:lnTo>
                  <a:lnTo>
                    <a:pt x="280" y="36"/>
                  </a:lnTo>
                  <a:lnTo>
                    <a:pt x="281" y="33"/>
                  </a:lnTo>
                  <a:lnTo>
                    <a:pt x="282" y="31"/>
                  </a:lnTo>
                  <a:lnTo>
                    <a:pt x="283" y="28"/>
                  </a:lnTo>
                  <a:lnTo>
                    <a:pt x="285" y="26"/>
                  </a:lnTo>
                  <a:lnTo>
                    <a:pt x="286" y="24"/>
                  </a:lnTo>
                  <a:lnTo>
                    <a:pt x="287" y="22"/>
                  </a:lnTo>
                  <a:lnTo>
                    <a:pt x="288" y="20"/>
                  </a:lnTo>
                  <a:lnTo>
                    <a:pt x="289" y="18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3" y="13"/>
                  </a:lnTo>
                  <a:lnTo>
                    <a:pt x="294" y="12"/>
                  </a:lnTo>
                  <a:lnTo>
                    <a:pt x="295" y="10"/>
                  </a:lnTo>
                  <a:lnTo>
                    <a:pt x="296" y="9"/>
                  </a:lnTo>
                  <a:lnTo>
                    <a:pt x="297" y="8"/>
                  </a:lnTo>
                  <a:lnTo>
                    <a:pt x="298" y="6"/>
                  </a:lnTo>
                  <a:lnTo>
                    <a:pt x="300" y="5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312" y="1"/>
                  </a:lnTo>
                  <a:lnTo>
                    <a:pt x="313" y="1"/>
                  </a:lnTo>
                  <a:lnTo>
                    <a:pt x="315" y="1"/>
                  </a:lnTo>
                  <a:lnTo>
                    <a:pt x="316" y="1"/>
                  </a:lnTo>
                  <a:lnTo>
                    <a:pt x="317" y="2"/>
                  </a:lnTo>
                  <a:lnTo>
                    <a:pt x="318" y="2"/>
                  </a:lnTo>
                  <a:lnTo>
                    <a:pt x="319" y="3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3" y="5"/>
                  </a:lnTo>
                  <a:lnTo>
                    <a:pt x="324" y="6"/>
                  </a:lnTo>
                  <a:lnTo>
                    <a:pt x="325" y="8"/>
                  </a:lnTo>
                  <a:lnTo>
                    <a:pt x="326" y="9"/>
                  </a:lnTo>
                  <a:lnTo>
                    <a:pt x="327" y="10"/>
                  </a:lnTo>
                  <a:lnTo>
                    <a:pt x="328" y="12"/>
                  </a:lnTo>
                  <a:lnTo>
                    <a:pt x="330" y="13"/>
                  </a:lnTo>
                  <a:lnTo>
                    <a:pt x="331" y="15"/>
                  </a:lnTo>
                  <a:lnTo>
                    <a:pt x="332" y="16"/>
                  </a:lnTo>
                  <a:lnTo>
                    <a:pt x="333" y="18"/>
                  </a:lnTo>
                  <a:lnTo>
                    <a:pt x="334" y="20"/>
                  </a:lnTo>
                  <a:lnTo>
                    <a:pt x="335" y="22"/>
                  </a:lnTo>
                  <a:lnTo>
                    <a:pt x="336" y="24"/>
                  </a:lnTo>
                  <a:lnTo>
                    <a:pt x="338" y="26"/>
                  </a:lnTo>
                  <a:lnTo>
                    <a:pt x="339" y="28"/>
                  </a:lnTo>
                  <a:lnTo>
                    <a:pt x="340" y="31"/>
                  </a:lnTo>
                  <a:lnTo>
                    <a:pt x="341" y="33"/>
                  </a:lnTo>
                  <a:lnTo>
                    <a:pt x="342" y="36"/>
                  </a:lnTo>
                  <a:lnTo>
                    <a:pt x="343" y="38"/>
                  </a:lnTo>
                  <a:lnTo>
                    <a:pt x="345" y="41"/>
                  </a:lnTo>
                  <a:lnTo>
                    <a:pt x="346" y="44"/>
                  </a:lnTo>
                  <a:lnTo>
                    <a:pt x="347" y="47"/>
                  </a:lnTo>
                  <a:lnTo>
                    <a:pt x="348" y="50"/>
                  </a:lnTo>
                  <a:lnTo>
                    <a:pt x="349" y="53"/>
                  </a:lnTo>
                  <a:lnTo>
                    <a:pt x="350" y="56"/>
                  </a:lnTo>
                  <a:lnTo>
                    <a:pt x="351" y="59"/>
                  </a:lnTo>
                  <a:lnTo>
                    <a:pt x="353" y="62"/>
                  </a:lnTo>
                  <a:lnTo>
                    <a:pt x="354" y="66"/>
                  </a:lnTo>
                  <a:lnTo>
                    <a:pt x="355" y="69"/>
                  </a:lnTo>
                  <a:lnTo>
                    <a:pt x="356" y="72"/>
                  </a:lnTo>
                  <a:lnTo>
                    <a:pt x="357" y="76"/>
                  </a:lnTo>
                  <a:lnTo>
                    <a:pt x="358" y="80"/>
                  </a:lnTo>
                  <a:lnTo>
                    <a:pt x="360" y="83"/>
                  </a:lnTo>
                  <a:lnTo>
                    <a:pt x="361" y="87"/>
                  </a:lnTo>
                  <a:lnTo>
                    <a:pt x="362" y="91"/>
                  </a:lnTo>
                  <a:lnTo>
                    <a:pt x="363" y="95"/>
                  </a:lnTo>
                  <a:lnTo>
                    <a:pt x="364" y="99"/>
                  </a:lnTo>
                  <a:lnTo>
                    <a:pt x="365" y="103"/>
                  </a:lnTo>
                  <a:lnTo>
                    <a:pt x="366" y="107"/>
                  </a:lnTo>
                  <a:lnTo>
                    <a:pt x="368" y="112"/>
                  </a:lnTo>
                  <a:lnTo>
                    <a:pt x="369" y="116"/>
                  </a:lnTo>
                  <a:lnTo>
                    <a:pt x="370" y="120"/>
                  </a:lnTo>
                  <a:lnTo>
                    <a:pt x="371" y="125"/>
                  </a:lnTo>
                  <a:lnTo>
                    <a:pt x="372" y="129"/>
                  </a:lnTo>
                  <a:lnTo>
                    <a:pt x="373" y="134"/>
                  </a:lnTo>
                  <a:lnTo>
                    <a:pt x="375" y="138"/>
                  </a:lnTo>
                  <a:lnTo>
                    <a:pt x="376" y="143"/>
                  </a:lnTo>
                  <a:lnTo>
                    <a:pt x="377" y="148"/>
                  </a:lnTo>
                  <a:lnTo>
                    <a:pt x="378" y="152"/>
                  </a:lnTo>
                  <a:lnTo>
                    <a:pt x="379" y="157"/>
                  </a:lnTo>
                  <a:lnTo>
                    <a:pt x="380" y="162"/>
                  </a:lnTo>
                  <a:lnTo>
                    <a:pt x="381" y="167"/>
                  </a:lnTo>
                  <a:lnTo>
                    <a:pt x="383" y="172"/>
                  </a:lnTo>
                  <a:lnTo>
                    <a:pt x="384" y="177"/>
                  </a:lnTo>
                  <a:lnTo>
                    <a:pt x="385" y="182"/>
                  </a:lnTo>
                  <a:lnTo>
                    <a:pt x="386" y="187"/>
                  </a:lnTo>
                  <a:lnTo>
                    <a:pt x="387" y="192"/>
                  </a:lnTo>
                  <a:lnTo>
                    <a:pt x="388" y="197"/>
                  </a:lnTo>
                  <a:lnTo>
                    <a:pt x="390" y="203"/>
                  </a:lnTo>
                  <a:lnTo>
                    <a:pt x="391" y="208"/>
                  </a:lnTo>
                  <a:lnTo>
                    <a:pt x="392" y="213"/>
                  </a:lnTo>
                  <a:lnTo>
                    <a:pt x="393" y="218"/>
                  </a:lnTo>
                  <a:lnTo>
                    <a:pt x="394" y="224"/>
                  </a:lnTo>
                  <a:lnTo>
                    <a:pt x="395" y="229"/>
                  </a:lnTo>
                  <a:lnTo>
                    <a:pt x="396" y="234"/>
                  </a:lnTo>
                  <a:lnTo>
                    <a:pt x="398" y="240"/>
                  </a:lnTo>
                  <a:lnTo>
                    <a:pt x="399" y="245"/>
                  </a:lnTo>
                  <a:lnTo>
                    <a:pt x="400" y="251"/>
                  </a:lnTo>
                  <a:lnTo>
                    <a:pt x="401" y="256"/>
                  </a:lnTo>
                  <a:lnTo>
                    <a:pt x="402" y="262"/>
                  </a:lnTo>
                  <a:lnTo>
                    <a:pt x="403" y="267"/>
                  </a:lnTo>
                  <a:lnTo>
                    <a:pt x="404" y="273"/>
                  </a:lnTo>
                  <a:lnTo>
                    <a:pt x="406" y="279"/>
                  </a:lnTo>
                  <a:lnTo>
                    <a:pt x="407" y="284"/>
                  </a:lnTo>
                  <a:lnTo>
                    <a:pt x="408" y="290"/>
                  </a:lnTo>
                  <a:lnTo>
                    <a:pt x="409" y="295"/>
                  </a:lnTo>
                  <a:lnTo>
                    <a:pt x="410" y="301"/>
                  </a:lnTo>
                  <a:lnTo>
                    <a:pt x="411" y="307"/>
                  </a:lnTo>
                  <a:lnTo>
                    <a:pt x="413" y="312"/>
                  </a:lnTo>
                  <a:lnTo>
                    <a:pt x="414" y="318"/>
                  </a:lnTo>
                  <a:lnTo>
                    <a:pt x="415" y="323"/>
                  </a:lnTo>
                  <a:lnTo>
                    <a:pt x="416" y="329"/>
                  </a:lnTo>
                  <a:lnTo>
                    <a:pt x="417" y="335"/>
                  </a:lnTo>
                  <a:lnTo>
                    <a:pt x="418" y="340"/>
                  </a:lnTo>
                  <a:lnTo>
                    <a:pt x="419" y="346"/>
                  </a:lnTo>
                  <a:lnTo>
                    <a:pt x="421" y="352"/>
                  </a:lnTo>
                  <a:lnTo>
                    <a:pt x="422" y="357"/>
                  </a:lnTo>
                  <a:lnTo>
                    <a:pt x="423" y="363"/>
                  </a:lnTo>
                  <a:lnTo>
                    <a:pt x="424" y="368"/>
                  </a:lnTo>
                  <a:lnTo>
                    <a:pt x="425" y="374"/>
                  </a:lnTo>
                  <a:lnTo>
                    <a:pt x="426" y="380"/>
                  </a:lnTo>
                  <a:lnTo>
                    <a:pt x="428" y="385"/>
                  </a:lnTo>
                  <a:lnTo>
                    <a:pt x="429" y="391"/>
                  </a:lnTo>
                  <a:lnTo>
                    <a:pt x="430" y="396"/>
                  </a:lnTo>
                  <a:lnTo>
                    <a:pt x="431" y="402"/>
                  </a:lnTo>
                  <a:lnTo>
                    <a:pt x="432" y="407"/>
                  </a:lnTo>
                  <a:lnTo>
                    <a:pt x="433" y="413"/>
                  </a:lnTo>
                  <a:lnTo>
                    <a:pt x="434" y="418"/>
                  </a:lnTo>
                  <a:lnTo>
                    <a:pt x="436" y="423"/>
                  </a:lnTo>
                  <a:lnTo>
                    <a:pt x="437" y="429"/>
                  </a:lnTo>
                  <a:lnTo>
                    <a:pt x="438" y="434"/>
                  </a:lnTo>
                  <a:lnTo>
                    <a:pt x="439" y="439"/>
                  </a:lnTo>
                  <a:lnTo>
                    <a:pt x="440" y="444"/>
                  </a:lnTo>
                  <a:lnTo>
                    <a:pt x="441" y="450"/>
                  </a:lnTo>
                  <a:lnTo>
                    <a:pt x="443" y="455"/>
                  </a:lnTo>
                  <a:lnTo>
                    <a:pt x="444" y="460"/>
                  </a:lnTo>
                  <a:lnTo>
                    <a:pt x="445" y="465"/>
                  </a:lnTo>
                  <a:lnTo>
                    <a:pt x="446" y="470"/>
                  </a:lnTo>
                  <a:lnTo>
                    <a:pt x="447" y="475"/>
                  </a:lnTo>
                  <a:lnTo>
                    <a:pt x="448" y="480"/>
                  </a:lnTo>
                  <a:lnTo>
                    <a:pt x="449" y="485"/>
                  </a:lnTo>
                  <a:lnTo>
                    <a:pt x="451" y="490"/>
                  </a:lnTo>
                  <a:lnTo>
                    <a:pt x="452" y="495"/>
                  </a:lnTo>
                  <a:lnTo>
                    <a:pt x="453" y="499"/>
                  </a:lnTo>
                  <a:lnTo>
                    <a:pt x="454" y="504"/>
                  </a:lnTo>
                  <a:lnTo>
                    <a:pt x="455" y="509"/>
                  </a:lnTo>
                  <a:lnTo>
                    <a:pt x="456" y="513"/>
                  </a:lnTo>
                  <a:lnTo>
                    <a:pt x="458" y="518"/>
                  </a:lnTo>
                  <a:lnTo>
                    <a:pt x="459" y="522"/>
                  </a:lnTo>
                  <a:lnTo>
                    <a:pt x="460" y="527"/>
                  </a:lnTo>
                  <a:lnTo>
                    <a:pt x="461" y="531"/>
                  </a:lnTo>
                  <a:lnTo>
                    <a:pt x="462" y="535"/>
                  </a:lnTo>
                  <a:lnTo>
                    <a:pt x="463" y="540"/>
                  </a:lnTo>
                  <a:lnTo>
                    <a:pt x="464" y="544"/>
                  </a:lnTo>
                  <a:lnTo>
                    <a:pt x="466" y="548"/>
                  </a:lnTo>
                  <a:lnTo>
                    <a:pt x="467" y="552"/>
                  </a:lnTo>
                  <a:lnTo>
                    <a:pt x="468" y="556"/>
                  </a:lnTo>
                  <a:lnTo>
                    <a:pt x="469" y="560"/>
                  </a:lnTo>
                  <a:lnTo>
                    <a:pt x="470" y="564"/>
                  </a:lnTo>
                  <a:lnTo>
                    <a:pt x="471" y="567"/>
                  </a:lnTo>
                  <a:lnTo>
                    <a:pt x="473" y="571"/>
                  </a:lnTo>
                  <a:lnTo>
                    <a:pt x="474" y="575"/>
                  </a:lnTo>
                  <a:lnTo>
                    <a:pt x="475" y="578"/>
                  </a:lnTo>
                  <a:lnTo>
                    <a:pt x="476" y="581"/>
                  </a:lnTo>
                  <a:lnTo>
                    <a:pt x="477" y="585"/>
                  </a:lnTo>
                  <a:lnTo>
                    <a:pt x="478" y="588"/>
                  </a:lnTo>
                  <a:lnTo>
                    <a:pt x="479" y="591"/>
                  </a:lnTo>
                  <a:lnTo>
                    <a:pt x="481" y="594"/>
                  </a:lnTo>
                  <a:lnTo>
                    <a:pt x="482" y="597"/>
                  </a:lnTo>
                  <a:lnTo>
                    <a:pt x="483" y="600"/>
                  </a:lnTo>
                  <a:lnTo>
                    <a:pt x="484" y="603"/>
                  </a:lnTo>
                  <a:lnTo>
                    <a:pt x="485" y="606"/>
                  </a:lnTo>
                  <a:lnTo>
                    <a:pt x="486" y="609"/>
                  </a:lnTo>
                  <a:lnTo>
                    <a:pt x="488" y="611"/>
                  </a:lnTo>
                  <a:lnTo>
                    <a:pt x="489" y="614"/>
                  </a:lnTo>
                  <a:lnTo>
                    <a:pt x="490" y="616"/>
                  </a:lnTo>
                  <a:lnTo>
                    <a:pt x="491" y="619"/>
                  </a:lnTo>
                  <a:lnTo>
                    <a:pt x="492" y="621"/>
                  </a:lnTo>
                  <a:lnTo>
                    <a:pt x="493" y="623"/>
                  </a:lnTo>
                  <a:lnTo>
                    <a:pt x="494" y="625"/>
                  </a:lnTo>
                  <a:lnTo>
                    <a:pt x="496" y="627"/>
                  </a:lnTo>
                  <a:lnTo>
                    <a:pt x="497" y="629"/>
                  </a:lnTo>
                  <a:lnTo>
                    <a:pt x="498" y="631"/>
                  </a:lnTo>
                  <a:lnTo>
                    <a:pt x="499" y="632"/>
                  </a:lnTo>
                  <a:lnTo>
                    <a:pt x="500" y="634"/>
                  </a:lnTo>
                  <a:lnTo>
                    <a:pt x="501" y="635"/>
                  </a:lnTo>
                  <a:lnTo>
                    <a:pt x="503" y="637"/>
                  </a:lnTo>
                  <a:lnTo>
                    <a:pt x="504" y="638"/>
                  </a:lnTo>
                  <a:lnTo>
                    <a:pt x="505" y="639"/>
                  </a:lnTo>
                  <a:lnTo>
                    <a:pt x="506" y="641"/>
                  </a:lnTo>
                  <a:lnTo>
                    <a:pt x="507" y="642"/>
                  </a:lnTo>
                  <a:lnTo>
                    <a:pt x="508" y="643"/>
                  </a:lnTo>
                  <a:lnTo>
                    <a:pt x="509" y="643"/>
                  </a:lnTo>
                  <a:lnTo>
                    <a:pt x="511" y="644"/>
                  </a:lnTo>
                  <a:lnTo>
                    <a:pt x="512" y="645"/>
                  </a:lnTo>
                  <a:lnTo>
                    <a:pt x="513" y="645"/>
                  </a:lnTo>
                  <a:lnTo>
                    <a:pt x="514" y="646"/>
                  </a:lnTo>
                  <a:lnTo>
                    <a:pt x="515" y="646"/>
                  </a:lnTo>
                  <a:lnTo>
                    <a:pt x="516" y="646"/>
                  </a:lnTo>
                  <a:lnTo>
                    <a:pt x="518" y="646"/>
                  </a:lnTo>
                  <a:lnTo>
                    <a:pt x="519" y="646"/>
                  </a:lnTo>
                  <a:lnTo>
                    <a:pt x="520" y="646"/>
                  </a:lnTo>
                  <a:lnTo>
                    <a:pt x="521" y="646"/>
                  </a:lnTo>
                  <a:lnTo>
                    <a:pt x="522" y="646"/>
                  </a:lnTo>
                  <a:lnTo>
                    <a:pt x="523" y="646"/>
                  </a:lnTo>
                  <a:lnTo>
                    <a:pt x="524" y="645"/>
                  </a:lnTo>
                  <a:lnTo>
                    <a:pt x="526" y="645"/>
                  </a:lnTo>
                  <a:lnTo>
                    <a:pt x="527" y="644"/>
                  </a:lnTo>
                  <a:lnTo>
                    <a:pt x="528" y="643"/>
                  </a:lnTo>
                  <a:lnTo>
                    <a:pt x="529" y="643"/>
                  </a:lnTo>
                  <a:lnTo>
                    <a:pt x="530" y="642"/>
                  </a:lnTo>
                  <a:lnTo>
                    <a:pt x="531" y="641"/>
                  </a:lnTo>
                  <a:lnTo>
                    <a:pt x="532" y="639"/>
                  </a:lnTo>
                  <a:lnTo>
                    <a:pt x="534" y="638"/>
                  </a:lnTo>
                  <a:lnTo>
                    <a:pt x="535" y="637"/>
                  </a:lnTo>
                  <a:lnTo>
                    <a:pt x="536" y="635"/>
                  </a:lnTo>
                  <a:lnTo>
                    <a:pt x="537" y="634"/>
                  </a:lnTo>
                  <a:lnTo>
                    <a:pt x="538" y="632"/>
                  </a:lnTo>
                  <a:lnTo>
                    <a:pt x="539" y="631"/>
                  </a:lnTo>
                  <a:lnTo>
                    <a:pt x="541" y="629"/>
                  </a:lnTo>
                  <a:lnTo>
                    <a:pt x="542" y="627"/>
                  </a:lnTo>
                  <a:lnTo>
                    <a:pt x="543" y="625"/>
                  </a:lnTo>
                  <a:lnTo>
                    <a:pt x="544" y="623"/>
                  </a:lnTo>
                  <a:lnTo>
                    <a:pt x="545" y="621"/>
                  </a:lnTo>
                  <a:lnTo>
                    <a:pt x="546" y="619"/>
                  </a:lnTo>
                  <a:lnTo>
                    <a:pt x="547" y="616"/>
                  </a:lnTo>
                  <a:lnTo>
                    <a:pt x="549" y="614"/>
                  </a:lnTo>
                  <a:lnTo>
                    <a:pt x="550" y="611"/>
                  </a:lnTo>
                  <a:lnTo>
                    <a:pt x="551" y="609"/>
                  </a:lnTo>
                  <a:lnTo>
                    <a:pt x="552" y="606"/>
                  </a:lnTo>
                  <a:lnTo>
                    <a:pt x="553" y="603"/>
                  </a:lnTo>
                  <a:lnTo>
                    <a:pt x="554" y="600"/>
                  </a:lnTo>
                  <a:lnTo>
                    <a:pt x="556" y="597"/>
                  </a:lnTo>
                  <a:lnTo>
                    <a:pt x="557" y="594"/>
                  </a:lnTo>
                  <a:lnTo>
                    <a:pt x="558" y="591"/>
                  </a:lnTo>
                  <a:lnTo>
                    <a:pt x="559" y="588"/>
                  </a:lnTo>
                  <a:lnTo>
                    <a:pt x="560" y="585"/>
                  </a:lnTo>
                  <a:lnTo>
                    <a:pt x="561" y="581"/>
                  </a:lnTo>
                  <a:lnTo>
                    <a:pt x="562" y="578"/>
                  </a:lnTo>
                  <a:lnTo>
                    <a:pt x="564" y="575"/>
                  </a:lnTo>
                  <a:lnTo>
                    <a:pt x="565" y="571"/>
                  </a:lnTo>
                  <a:lnTo>
                    <a:pt x="566" y="567"/>
                  </a:lnTo>
                  <a:lnTo>
                    <a:pt x="567" y="564"/>
                  </a:lnTo>
                  <a:lnTo>
                    <a:pt x="568" y="560"/>
                  </a:lnTo>
                  <a:lnTo>
                    <a:pt x="569" y="556"/>
                  </a:lnTo>
                  <a:lnTo>
                    <a:pt x="571" y="552"/>
                  </a:lnTo>
                  <a:lnTo>
                    <a:pt x="572" y="548"/>
                  </a:lnTo>
                  <a:lnTo>
                    <a:pt x="573" y="544"/>
                  </a:lnTo>
                  <a:lnTo>
                    <a:pt x="574" y="540"/>
                  </a:lnTo>
                  <a:lnTo>
                    <a:pt x="575" y="535"/>
                  </a:lnTo>
                  <a:lnTo>
                    <a:pt x="576" y="531"/>
                  </a:lnTo>
                  <a:lnTo>
                    <a:pt x="577" y="527"/>
                  </a:lnTo>
                  <a:lnTo>
                    <a:pt x="579" y="522"/>
                  </a:lnTo>
                  <a:lnTo>
                    <a:pt x="580" y="518"/>
                  </a:lnTo>
                  <a:lnTo>
                    <a:pt x="581" y="513"/>
                  </a:lnTo>
                  <a:lnTo>
                    <a:pt x="582" y="509"/>
                  </a:lnTo>
                  <a:lnTo>
                    <a:pt x="583" y="504"/>
                  </a:lnTo>
                  <a:lnTo>
                    <a:pt x="584" y="499"/>
                  </a:lnTo>
                  <a:lnTo>
                    <a:pt x="586" y="495"/>
                  </a:lnTo>
                  <a:lnTo>
                    <a:pt x="587" y="490"/>
                  </a:lnTo>
                  <a:lnTo>
                    <a:pt x="588" y="485"/>
                  </a:lnTo>
                  <a:lnTo>
                    <a:pt x="589" y="480"/>
                  </a:lnTo>
                  <a:lnTo>
                    <a:pt x="590" y="475"/>
                  </a:lnTo>
                  <a:lnTo>
                    <a:pt x="591" y="470"/>
                  </a:lnTo>
                  <a:lnTo>
                    <a:pt x="592" y="465"/>
                  </a:lnTo>
                  <a:lnTo>
                    <a:pt x="594" y="460"/>
                  </a:lnTo>
                  <a:lnTo>
                    <a:pt x="595" y="455"/>
                  </a:lnTo>
                  <a:lnTo>
                    <a:pt x="596" y="450"/>
                  </a:lnTo>
                  <a:lnTo>
                    <a:pt x="597" y="444"/>
                  </a:lnTo>
                  <a:lnTo>
                    <a:pt x="598" y="439"/>
                  </a:lnTo>
                  <a:lnTo>
                    <a:pt x="599" y="434"/>
                  </a:lnTo>
                  <a:lnTo>
                    <a:pt x="601" y="429"/>
                  </a:lnTo>
                  <a:lnTo>
                    <a:pt x="602" y="423"/>
                  </a:lnTo>
                  <a:lnTo>
                    <a:pt x="603" y="418"/>
                  </a:lnTo>
                  <a:lnTo>
                    <a:pt x="604" y="413"/>
                  </a:lnTo>
                  <a:lnTo>
                    <a:pt x="605" y="407"/>
                  </a:lnTo>
                  <a:lnTo>
                    <a:pt x="606" y="402"/>
                  </a:lnTo>
                  <a:lnTo>
                    <a:pt x="607" y="396"/>
                  </a:lnTo>
                  <a:lnTo>
                    <a:pt x="609" y="391"/>
                  </a:lnTo>
                  <a:lnTo>
                    <a:pt x="610" y="385"/>
                  </a:lnTo>
                  <a:lnTo>
                    <a:pt x="611" y="380"/>
                  </a:lnTo>
                  <a:lnTo>
                    <a:pt x="612" y="374"/>
                  </a:lnTo>
                  <a:lnTo>
                    <a:pt x="613" y="368"/>
                  </a:lnTo>
                  <a:lnTo>
                    <a:pt x="614" y="363"/>
                  </a:lnTo>
                  <a:lnTo>
                    <a:pt x="616" y="357"/>
                  </a:lnTo>
                  <a:lnTo>
                    <a:pt x="617" y="352"/>
                  </a:lnTo>
                  <a:lnTo>
                    <a:pt x="618" y="346"/>
                  </a:lnTo>
                  <a:lnTo>
                    <a:pt x="619" y="340"/>
                  </a:lnTo>
                  <a:lnTo>
                    <a:pt x="620" y="335"/>
                  </a:lnTo>
                  <a:lnTo>
                    <a:pt x="621" y="329"/>
                  </a:lnTo>
                  <a:lnTo>
                    <a:pt x="622" y="323"/>
                  </a:lnTo>
                  <a:lnTo>
                    <a:pt x="624" y="318"/>
                  </a:lnTo>
                  <a:lnTo>
                    <a:pt x="625" y="312"/>
                  </a:lnTo>
                  <a:lnTo>
                    <a:pt x="626" y="307"/>
                  </a:lnTo>
                  <a:lnTo>
                    <a:pt x="627" y="301"/>
                  </a:lnTo>
                  <a:lnTo>
                    <a:pt x="628" y="295"/>
                  </a:lnTo>
                  <a:lnTo>
                    <a:pt x="629" y="290"/>
                  </a:lnTo>
                  <a:lnTo>
                    <a:pt x="631" y="284"/>
                  </a:lnTo>
                  <a:lnTo>
                    <a:pt x="632" y="279"/>
                  </a:lnTo>
                  <a:lnTo>
                    <a:pt x="633" y="273"/>
                  </a:lnTo>
                  <a:lnTo>
                    <a:pt x="634" y="267"/>
                  </a:lnTo>
                  <a:lnTo>
                    <a:pt x="635" y="262"/>
                  </a:lnTo>
                  <a:lnTo>
                    <a:pt x="636" y="256"/>
                  </a:lnTo>
                  <a:lnTo>
                    <a:pt x="637" y="251"/>
                  </a:lnTo>
                  <a:lnTo>
                    <a:pt x="639" y="245"/>
                  </a:lnTo>
                  <a:lnTo>
                    <a:pt x="640" y="240"/>
                  </a:lnTo>
                  <a:lnTo>
                    <a:pt x="641" y="234"/>
                  </a:lnTo>
                  <a:lnTo>
                    <a:pt x="642" y="229"/>
                  </a:lnTo>
                  <a:lnTo>
                    <a:pt x="643" y="224"/>
                  </a:lnTo>
                  <a:lnTo>
                    <a:pt x="644" y="218"/>
                  </a:lnTo>
                  <a:lnTo>
                    <a:pt x="646" y="213"/>
                  </a:lnTo>
                  <a:lnTo>
                    <a:pt x="647" y="208"/>
                  </a:lnTo>
                  <a:lnTo>
                    <a:pt x="648" y="203"/>
                  </a:lnTo>
                  <a:lnTo>
                    <a:pt x="649" y="197"/>
                  </a:lnTo>
                  <a:lnTo>
                    <a:pt x="650" y="192"/>
                  </a:lnTo>
                  <a:lnTo>
                    <a:pt x="651" y="187"/>
                  </a:lnTo>
                  <a:lnTo>
                    <a:pt x="652" y="182"/>
                  </a:lnTo>
                  <a:lnTo>
                    <a:pt x="654" y="177"/>
                  </a:lnTo>
                  <a:lnTo>
                    <a:pt x="655" y="172"/>
                  </a:lnTo>
                  <a:lnTo>
                    <a:pt x="656" y="167"/>
                  </a:lnTo>
                  <a:lnTo>
                    <a:pt x="657" y="162"/>
                  </a:lnTo>
                  <a:lnTo>
                    <a:pt x="658" y="157"/>
                  </a:lnTo>
                  <a:lnTo>
                    <a:pt x="659" y="152"/>
                  </a:lnTo>
                  <a:lnTo>
                    <a:pt x="660" y="148"/>
                  </a:lnTo>
                  <a:lnTo>
                    <a:pt x="662" y="143"/>
                  </a:lnTo>
                  <a:lnTo>
                    <a:pt x="663" y="138"/>
                  </a:lnTo>
                  <a:lnTo>
                    <a:pt x="664" y="134"/>
                  </a:lnTo>
                  <a:lnTo>
                    <a:pt x="665" y="129"/>
                  </a:lnTo>
                  <a:lnTo>
                    <a:pt x="666" y="125"/>
                  </a:lnTo>
                  <a:lnTo>
                    <a:pt x="667" y="120"/>
                  </a:lnTo>
                  <a:lnTo>
                    <a:pt x="669" y="116"/>
                  </a:lnTo>
                  <a:lnTo>
                    <a:pt x="670" y="112"/>
                  </a:lnTo>
                  <a:lnTo>
                    <a:pt x="671" y="107"/>
                  </a:lnTo>
                  <a:lnTo>
                    <a:pt x="672" y="103"/>
                  </a:lnTo>
                  <a:lnTo>
                    <a:pt x="673" y="99"/>
                  </a:lnTo>
                  <a:lnTo>
                    <a:pt x="674" y="95"/>
                  </a:lnTo>
                  <a:lnTo>
                    <a:pt x="675" y="91"/>
                  </a:lnTo>
                  <a:lnTo>
                    <a:pt x="677" y="87"/>
                  </a:lnTo>
                  <a:lnTo>
                    <a:pt x="678" y="83"/>
                  </a:lnTo>
                  <a:lnTo>
                    <a:pt x="679" y="80"/>
                  </a:lnTo>
                  <a:lnTo>
                    <a:pt x="680" y="76"/>
                  </a:lnTo>
                  <a:lnTo>
                    <a:pt x="681" y="72"/>
                  </a:lnTo>
                  <a:lnTo>
                    <a:pt x="682" y="69"/>
                  </a:lnTo>
                  <a:lnTo>
                    <a:pt x="684" y="66"/>
                  </a:lnTo>
                  <a:lnTo>
                    <a:pt x="685" y="62"/>
                  </a:lnTo>
                  <a:lnTo>
                    <a:pt x="686" y="59"/>
                  </a:lnTo>
                  <a:lnTo>
                    <a:pt x="687" y="56"/>
                  </a:lnTo>
                  <a:lnTo>
                    <a:pt x="688" y="53"/>
                  </a:lnTo>
                  <a:lnTo>
                    <a:pt x="689" y="50"/>
                  </a:lnTo>
                  <a:lnTo>
                    <a:pt x="690" y="47"/>
                  </a:lnTo>
                  <a:lnTo>
                    <a:pt x="692" y="44"/>
                  </a:lnTo>
                  <a:lnTo>
                    <a:pt x="693" y="41"/>
                  </a:lnTo>
                  <a:lnTo>
                    <a:pt x="694" y="38"/>
                  </a:lnTo>
                  <a:lnTo>
                    <a:pt x="695" y="36"/>
                  </a:lnTo>
                  <a:lnTo>
                    <a:pt x="696" y="33"/>
                  </a:lnTo>
                  <a:lnTo>
                    <a:pt x="697" y="31"/>
                  </a:lnTo>
                  <a:lnTo>
                    <a:pt x="699" y="28"/>
                  </a:lnTo>
                  <a:lnTo>
                    <a:pt x="700" y="26"/>
                  </a:lnTo>
                  <a:lnTo>
                    <a:pt x="701" y="24"/>
                  </a:lnTo>
                  <a:lnTo>
                    <a:pt x="702" y="22"/>
                  </a:lnTo>
                  <a:lnTo>
                    <a:pt x="703" y="20"/>
                  </a:lnTo>
                  <a:lnTo>
                    <a:pt x="704" y="18"/>
                  </a:lnTo>
                  <a:lnTo>
                    <a:pt x="705" y="16"/>
                  </a:lnTo>
                  <a:lnTo>
                    <a:pt x="707" y="15"/>
                  </a:lnTo>
                  <a:lnTo>
                    <a:pt x="708" y="13"/>
                  </a:lnTo>
                  <a:lnTo>
                    <a:pt x="709" y="12"/>
                  </a:lnTo>
                  <a:lnTo>
                    <a:pt x="710" y="10"/>
                  </a:lnTo>
                  <a:lnTo>
                    <a:pt x="711" y="9"/>
                  </a:lnTo>
                  <a:lnTo>
                    <a:pt x="712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6" y="4"/>
                  </a:lnTo>
                  <a:lnTo>
                    <a:pt x="717" y="4"/>
                  </a:lnTo>
                  <a:lnTo>
                    <a:pt x="718" y="3"/>
                  </a:lnTo>
                  <a:lnTo>
                    <a:pt x="719" y="2"/>
                  </a:lnTo>
                  <a:lnTo>
                    <a:pt x="720" y="2"/>
                  </a:lnTo>
                  <a:lnTo>
                    <a:pt x="722" y="1"/>
                  </a:lnTo>
                  <a:lnTo>
                    <a:pt x="723" y="1"/>
                  </a:lnTo>
                  <a:lnTo>
                    <a:pt x="724" y="1"/>
                  </a:lnTo>
                  <a:lnTo>
                    <a:pt x="725" y="1"/>
                  </a:lnTo>
                  <a:lnTo>
                    <a:pt x="726" y="0"/>
                  </a:lnTo>
                  <a:lnTo>
                    <a:pt x="727" y="1"/>
                  </a:lnTo>
                  <a:lnTo>
                    <a:pt x="729" y="1"/>
                  </a:lnTo>
                  <a:lnTo>
                    <a:pt x="730" y="1"/>
                  </a:lnTo>
                  <a:lnTo>
                    <a:pt x="731" y="1"/>
                  </a:lnTo>
                  <a:lnTo>
                    <a:pt x="732" y="2"/>
                  </a:lnTo>
                  <a:lnTo>
                    <a:pt x="733" y="2"/>
                  </a:lnTo>
                  <a:lnTo>
                    <a:pt x="734" y="3"/>
                  </a:lnTo>
                  <a:lnTo>
                    <a:pt x="735" y="4"/>
                  </a:lnTo>
                  <a:lnTo>
                    <a:pt x="737" y="4"/>
                  </a:lnTo>
                  <a:lnTo>
                    <a:pt x="738" y="5"/>
                  </a:lnTo>
                  <a:lnTo>
                    <a:pt x="739" y="6"/>
                  </a:lnTo>
                  <a:lnTo>
                    <a:pt x="740" y="8"/>
                  </a:lnTo>
                  <a:lnTo>
                    <a:pt x="741" y="9"/>
                  </a:lnTo>
                  <a:lnTo>
                    <a:pt x="742" y="10"/>
                  </a:lnTo>
                  <a:lnTo>
                    <a:pt x="744" y="12"/>
                  </a:lnTo>
                  <a:lnTo>
                    <a:pt x="745" y="13"/>
                  </a:lnTo>
                  <a:lnTo>
                    <a:pt x="746" y="15"/>
                  </a:lnTo>
                  <a:lnTo>
                    <a:pt x="747" y="16"/>
                  </a:lnTo>
                  <a:lnTo>
                    <a:pt x="748" y="18"/>
                  </a:lnTo>
                  <a:lnTo>
                    <a:pt x="749" y="20"/>
                  </a:lnTo>
                  <a:lnTo>
                    <a:pt x="750" y="22"/>
                  </a:lnTo>
                  <a:lnTo>
                    <a:pt x="752" y="24"/>
                  </a:lnTo>
                  <a:lnTo>
                    <a:pt x="753" y="26"/>
                  </a:lnTo>
                  <a:lnTo>
                    <a:pt x="754" y="28"/>
                  </a:lnTo>
                  <a:lnTo>
                    <a:pt x="755" y="31"/>
                  </a:lnTo>
                  <a:lnTo>
                    <a:pt x="756" y="33"/>
                  </a:lnTo>
                  <a:lnTo>
                    <a:pt x="757" y="36"/>
                  </a:lnTo>
                  <a:lnTo>
                    <a:pt x="759" y="38"/>
                  </a:lnTo>
                  <a:lnTo>
                    <a:pt x="760" y="41"/>
                  </a:lnTo>
                  <a:lnTo>
                    <a:pt x="761" y="44"/>
                  </a:lnTo>
                  <a:lnTo>
                    <a:pt x="762" y="47"/>
                  </a:lnTo>
                  <a:lnTo>
                    <a:pt x="763" y="50"/>
                  </a:lnTo>
                  <a:lnTo>
                    <a:pt x="764" y="53"/>
                  </a:lnTo>
                  <a:lnTo>
                    <a:pt x="765" y="56"/>
                  </a:lnTo>
                  <a:lnTo>
                    <a:pt x="767" y="59"/>
                  </a:lnTo>
                  <a:lnTo>
                    <a:pt x="768" y="62"/>
                  </a:lnTo>
                  <a:lnTo>
                    <a:pt x="769" y="66"/>
                  </a:lnTo>
                  <a:lnTo>
                    <a:pt x="770" y="69"/>
                  </a:lnTo>
                  <a:lnTo>
                    <a:pt x="771" y="72"/>
                  </a:lnTo>
                  <a:lnTo>
                    <a:pt x="772" y="76"/>
                  </a:lnTo>
                  <a:lnTo>
                    <a:pt x="773" y="80"/>
                  </a:lnTo>
                  <a:lnTo>
                    <a:pt x="775" y="83"/>
                  </a:lnTo>
                  <a:lnTo>
                    <a:pt x="776" y="87"/>
                  </a:lnTo>
                  <a:lnTo>
                    <a:pt x="777" y="91"/>
                  </a:lnTo>
                  <a:lnTo>
                    <a:pt x="778" y="95"/>
                  </a:lnTo>
                  <a:lnTo>
                    <a:pt x="779" y="99"/>
                  </a:lnTo>
                  <a:lnTo>
                    <a:pt x="780" y="103"/>
                  </a:lnTo>
                  <a:lnTo>
                    <a:pt x="782" y="107"/>
                  </a:lnTo>
                  <a:lnTo>
                    <a:pt x="783" y="112"/>
                  </a:lnTo>
                  <a:lnTo>
                    <a:pt x="784" y="116"/>
                  </a:lnTo>
                  <a:lnTo>
                    <a:pt x="785" y="120"/>
                  </a:lnTo>
                  <a:lnTo>
                    <a:pt x="786" y="125"/>
                  </a:lnTo>
                  <a:lnTo>
                    <a:pt x="787" y="129"/>
                  </a:lnTo>
                  <a:lnTo>
                    <a:pt x="788" y="134"/>
                  </a:lnTo>
                  <a:lnTo>
                    <a:pt x="790" y="138"/>
                  </a:lnTo>
                  <a:lnTo>
                    <a:pt x="791" y="143"/>
                  </a:lnTo>
                  <a:lnTo>
                    <a:pt x="792" y="148"/>
                  </a:lnTo>
                  <a:lnTo>
                    <a:pt x="793" y="152"/>
                  </a:lnTo>
                  <a:lnTo>
                    <a:pt x="794" y="157"/>
                  </a:lnTo>
                  <a:lnTo>
                    <a:pt x="795" y="162"/>
                  </a:lnTo>
                  <a:lnTo>
                    <a:pt x="797" y="167"/>
                  </a:lnTo>
                  <a:lnTo>
                    <a:pt x="798" y="172"/>
                  </a:lnTo>
                  <a:lnTo>
                    <a:pt x="799" y="177"/>
                  </a:lnTo>
                  <a:lnTo>
                    <a:pt x="800" y="182"/>
                  </a:lnTo>
                  <a:lnTo>
                    <a:pt x="801" y="187"/>
                  </a:lnTo>
                  <a:lnTo>
                    <a:pt x="802" y="192"/>
                  </a:lnTo>
                  <a:lnTo>
                    <a:pt x="803" y="197"/>
                  </a:lnTo>
                  <a:lnTo>
                    <a:pt x="805" y="203"/>
                  </a:lnTo>
                  <a:lnTo>
                    <a:pt x="806" y="208"/>
                  </a:lnTo>
                  <a:lnTo>
                    <a:pt x="807" y="213"/>
                  </a:lnTo>
                  <a:lnTo>
                    <a:pt x="808" y="218"/>
                  </a:lnTo>
                  <a:lnTo>
                    <a:pt x="809" y="224"/>
                  </a:lnTo>
                  <a:lnTo>
                    <a:pt x="810" y="229"/>
                  </a:lnTo>
                  <a:lnTo>
                    <a:pt x="812" y="234"/>
                  </a:lnTo>
                  <a:lnTo>
                    <a:pt x="813" y="240"/>
                  </a:lnTo>
                  <a:lnTo>
                    <a:pt x="814" y="245"/>
                  </a:lnTo>
                  <a:lnTo>
                    <a:pt x="815" y="251"/>
                  </a:lnTo>
                  <a:lnTo>
                    <a:pt x="816" y="256"/>
                  </a:lnTo>
                  <a:lnTo>
                    <a:pt x="817" y="262"/>
                  </a:lnTo>
                  <a:lnTo>
                    <a:pt x="818" y="267"/>
                  </a:lnTo>
                  <a:lnTo>
                    <a:pt x="820" y="273"/>
                  </a:lnTo>
                  <a:lnTo>
                    <a:pt x="821" y="279"/>
                  </a:lnTo>
                  <a:lnTo>
                    <a:pt x="822" y="284"/>
                  </a:lnTo>
                  <a:lnTo>
                    <a:pt x="823" y="290"/>
                  </a:lnTo>
                  <a:lnTo>
                    <a:pt x="824" y="295"/>
                  </a:lnTo>
                  <a:lnTo>
                    <a:pt x="825" y="301"/>
                  </a:lnTo>
                  <a:lnTo>
                    <a:pt x="827" y="307"/>
                  </a:lnTo>
                  <a:lnTo>
                    <a:pt x="828" y="312"/>
                  </a:lnTo>
                  <a:lnTo>
                    <a:pt x="829" y="318"/>
                  </a:lnTo>
                  <a:lnTo>
                    <a:pt x="830" y="323"/>
                  </a:lnTo>
                  <a:lnTo>
                    <a:pt x="831" y="329"/>
                  </a:lnTo>
                  <a:lnTo>
                    <a:pt x="832" y="335"/>
                  </a:lnTo>
                  <a:lnTo>
                    <a:pt x="833" y="340"/>
                  </a:lnTo>
                  <a:lnTo>
                    <a:pt x="835" y="346"/>
                  </a:lnTo>
                  <a:lnTo>
                    <a:pt x="836" y="352"/>
                  </a:lnTo>
                  <a:lnTo>
                    <a:pt x="837" y="357"/>
                  </a:lnTo>
                  <a:lnTo>
                    <a:pt x="838" y="363"/>
                  </a:lnTo>
                  <a:lnTo>
                    <a:pt x="839" y="368"/>
                  </a:lnTo>
                  <a:lnTo>
                    <a:pt x="840" y="374"/>
                  </a:lnTo>
                  <a:lnTo>
                    <a:pt x="842" y="380"/>
                  </a:lnTo>
                  <a:lnTo>
                    <a:pt x="843" y="385"/>
                  </a:lnTo>
                  <a:lnTo>
                    <a:pt x="844" y="391"/>
                  </a:lnTo>
                  <a:lnTo>
                    <a:pt x="845" y="396"/>
                  </a:lnTo>
                  <a:lnTo>
                    <a:pt x="846" y="402"/>
                  </a:lnTo>
                  <a:lnTo>
                    <a:pt x="847" y="407"/>
                  </a:lnTo>
                  <a:lnTo>
                    <a:pt x="848" y="413"/>
                  </a:lnTo>
                  <a:lnTo>
                    <a:pt x="850" y="418"/>
                  </a:lnTo>
                  <a:lnTo>
                    <a:pt x="851" y="423"/>
                  </a:lnTo>
                  <a:lnTo>
                    <a:pt x="852" y="429"/>
                  </a:lnTo>
                  <a:lnTo>
                    <a:pt x="853" y="434"/>
                  </a:lnTo>
                  <a:lnTo>
                    <a:pt x="854" y="439"/>
                  </a:lnTo>
                  <a:lnTo>
                    <a:pt x="855" y="444"/>
                  </a:lnTo>
                  <a:lnTo>
                    <a:pt x="857" y="450"/>
                  </a:lnTo>
                  <a:lnTo>
                    <a:pt x="858" y="455"/>
                  </a:lnTo>
                  <a:lnTo>
                    <a:pt x="859" y="460"/>
                  </a:lnTo>
                  <a:lnTo>
                    <a:pt x="860" y="465"/>
                  </a:lnTo>
                  <a:lnTo>
                    <a:pt x="861" y="470"/>
                  </a:lnTo>
                  <a:lnTo>
                    <a:pt x="862" y="475"/>
                  </a:lnTo>
                  <a:lnTo>
                    <a:pt x="863" y="480"/>
                  </a:lnTo>
                  <a:lnTo>
                    <a:pt x="865" y="485"/>
                  </a:lnTo>
                  <a:lnTo>
                    <a:pt x="866" y="490"/>
                  </a:lnTo>
                  <a:lnTo>
                    <a:pt x="867" y="495"/>
                  </a:lnTo>
                  <a:lnTo>
                    <a:pt x="868" y="499"/>
                  </a:lnTo>
                  <a:lnTo>
                    <a:pt x="869" y="504"/>
                  </a:lnTo>
                  <a:lnTo>
                    <a:pt x="870" y="509"/>
                  </a:lnTo>
                  <a:lnTo>
                    <a:pt x="872" y="513"/>
                  </a:lnTo>
                  <a:lnTo>
                    <a:pt x="873" y="518"/>
                  </a:lnTo>
                  <a:lnTo>
                    <a:pt x="874" y="522"/>
                  </a:lnTo>
                  <a:lnTo>
                    <a:pt x="875" y="527"/>
                  </a:lnTo>
                  <a:lnTo>
                    <a:pt x="876" y="531"/>
                  </a:lnTo>
                  <a:lnTo>
                    <a:pt x="877" y="535"/>
                  </a:lnTo>
                  <a:lnTo>
                    <a:pt x="878" y="540"/>
                  </a:lnTo>
                  <a:lnTo>
                    <a:pt x="880" y="544"/>
                  </a:lnTo>
                  <a:lnTo>
                    <a:pt x="881" y="548"/>
                  </a:lnTo>
                  <a:lnTo>
                    <a:pt x="882" y="552"/>
                  </a:lnTo>
                  <a:lnTo>
                    <a:pt x="883" y="556"/>
                  </a:lnTo>
                  <a:lnTo>
                    <a:pt x="884" y="560"/>
                  </a:lnTo>
                  <a:lnTo>
                    <a:pt x="885" y="564"/>
                  </a:lnTo>
                  <a:lnTo>
                    <a:pt x="887" y="567"/>
                  </a:lnTo>
                  <a:lnTo>
                    <a:pt x="888" y="571"/>
                  </a:lnTo>
                  <a:lnTo>
                    <a:pt x="889" y="575"/>
                  </a:lnTo>
                  <a:lnTo>
                    <a:pt x="890" y="578"/>
                  </a:lnTo>
                  <a:lnTo>
                    <a:pt x="891" y="581"/>
                  </a:lnTo>
                  <a:lnTo>
                    <a:pt x="892" y="585"/>
                  </a:lnTo>
                  <a:lnTo>
                    <a:pt x="893" y="588"/>
                  </a:lnTo>
                  <a:lnTo>
                    <a:pt x="895" y="591"/>
                  </a:lnTo>
                  <a:lnTo>
                    <a:pt x="896" y="594"/>
                  </a:lnTo>
                  <a:lnTo>
                    <a:pt x="897" y="597"/>
                  </a:lnTo>
                  <a:lnTo>
                    <a:pt x="898" y="600"/>
                  </a:lnTo>
                  <a:lnTo>
                    <a:pt x="899" y="603"/>
                  </a:lnTo>
                  <a:lnTo>
                    <a:pt x="900" y="606"/>
                  </a:lnTo>
                  <a:lnTo>
                    <a:pt x="901" y="609"/>
                  </a:lnTo>
                  <a:lnTo>
                    <a:pt x="903" y="611"/>
                  </a:lnTo>
                  <a:lnTo>
                    <a:pt x="904" y="614"/>
                  </a:lnTo>
                  <a:lnTo>
                    <a:pt x="905" y="616"/>
                  </a:lnTo>
                  <a:lnTo>
                    <a:pt x="906" y="619"/>
                  </a:lnTo>
                  <a:lnTo>
                    <a:pt x="907" y="621"/>
                  </a:lnTo>
                  <a:lnTo>
                    <a:pt x="908" y="623"/>
                  </a:lnTo>
                  <a:lnTo>
                    <a:pt x="910" y="625"/>
                  </a:lnTo>
                  <a:lnTo>
                    <a:pt x="911" y="627"/>
                  </a:lnTo>
                  <a:lnTo>
                    <a:pt x="912" y="629"/>
                  </a:lnTo>
                  <a:lnTo>
                    <a:pt x="913" y="631"/>
                  </a:lnTo>
                  <a:lnTo>
                    <a:pt x="914" y="632"/>
                  </a:lnTo>
                  <a:lnTo>
                    <a:pt x="915" y="634"/>
                  </a:lnTo>
                  <a:lnTo>
                    <a:pt x="916" y="635"/>
                  </a:lnTo>
                  <a:lnTo>
                    <a:pt x="918" y="637"/>
                  </a:lnTo>
                  <a:lnTo>
                    <a:pt x="919" y="638"/>
                  </a:lnTo>
                  <a:lnTo>
                    <a:pt x="920" y="639"/>
                  </a:lnTo>
                  <a:lnTo>
                    <a:pt x="921" y="641"/>
                  </a:lnTo>
                  <a:lnTo>
                    <a:pt x="922" y="642"/>
                  </a:lnTo>
                  <a:lnTo>
                    <a:pt x="923" y="643"/>
                  </a:lnTo>
                  <a:lnTo>
                    <a:pt x="925" y="643"/>
                  </a:lnTo>
                  <a:lnTo>
                    <a:pt x="926" y="644"/>
                  </a:lnTo>
                  <a:lnTo>
                    <a:pt x="927" y="645"/>
                  </a:lnTo>
                  <a:lnTo>
                    <a:pt x="928" y="645"/>
                  </a:lnTo>
                  <a:lnTo>
                    <a:pt x="929" y="646"/>
                  </a:lnTo>
                  <a:lnTo>
                    <a:pt x="930" y="646"/>
                  </a:lnTo>
                  <a:lnTo>
                    <a:pt x="931" y="646"/>
                  </a:lnTo>
                  <a:lnTo>
                    <a:pt x="933" y="646"/>
                  </a:lnTo>
                  <a:lnTo>
                    <a:pt x="934" y="646"/>
                  </a:lnTo>
                  <a:lnTo>
                    <a:pt x="935" y="646"/>
                  </a:lnTo>
                  <a:lnTo>
                    <a:pt x="936" y="646"/>
                  </a:lnTo>
                  <a:lnTo>
                    <a:pt x="937" y="646"/>
                  </a:lnTo>
                  <a:lnTo>
                    <a:pt x="938" y="646"/>
                  </a:lnTo>
                  <a:lnTo>
                    <a:pt x="940" y="645"/>
                  </a:lnTo>
                  <a:lnTo>
                    <a:pt x="941" y="645"/>
                  </a:lnTo>
                  <a:lnTo>
                    <a:pt x="942" y="644"/>
                  </a:lnTo>
                  <a:lnTo>
                    <a:pt x="943" y="643"/>
                  </a:lnTo>
                  <a:lnTo>
                    <a:pt x="944" y="643"/>
                  </a:lnTo>
                  <a:lnTo>
                    <a:pt x="945" y="642"/>
                  </a:lnTo>
                  <a:lnTo>
                    <a:pt x="946" y="641"/>
                  </a:lnTo>
                  <a:lnTo>
                    <a:pt x="948" y="639"/>
                  </a:lnTo>
                  <a:lnTo>
                    <a:pt x="949" y="638"/>
                  </a:lnTo>
                  <a:lnTo>
                    <a:pt x="950" y="637"/>
                  </a:lnTo>
                  <a:lnTo>
                    <a:pt x="951" y="635"/>
                  </a:lnTo>
                  <a:lnTo>
                    <a:pt x="952" y="634"/>
                  </a:lnTo>
                  <a:lnTo>
                    <a:pt x="953" y="632"/>
                  </a:lnTo>
                  <a:lnTo>
                    <a:pt x="955" y="631"/>
                  </a:lnTo>
                  <a:lnTo>
                    <a:pt x="956" y="629"/>
                  </a:lnTo>
                  <a:lnTo>
                    <a:pt x="957" y="627"/>
                  </a:lnTo>
                  <a:lnTo>
                    <a:pt x="958" y="625"/>
                  </a:lnTo>
                  <a:lnTo>
                    <a:pt x="959" y="623"/>
                  </a:lnTo>
                  <a:lnTo>
                    <a:pt x="960" y="621"/>
                  </a:lnTo>
                  <a:lnTo>
                    <a:pt x="961" y="619"/>
                  </a:lnTo>
                  <a:lnTo>
                    <a:pt x="963" y="616"/>
                  </a:lnTo>
                  <a:lnTo>
                    <a:pt x="964" y="614"/>
                  </a:lnTo>
                  <a:lnTo>
                    <a:pt x="965" y="611"/>
                  </a:lnTo>
                  <a:lnTo>
                    <a:pt x="966" y="609"/>
                  </a:lnTo>
                  <a:lnTo>
                    <a:pt x="967" y="606"/>
                  </a:lnTo>
                  <a:lnTo>
                    <a:pt x="968" y="603"/>
                  </a:lnTo>
                  <a:lnTo>
                    <a:pt x="970" y="600"/>
                  </a:lnTo>
                  <a:lnTo>
                    <a:pt x="971" y="597"/>
                  </a:lnTo>
                  <a:lnTo>
                    <a:pt x="972" y="594"/>
                  </a:lnTo>
                  <a:lnTo>
                    <a:pt x="973" y="591"/>
                  </a:lnTo>
                  <a:lnTo>
                    <a:pt x="974" y="588"/>
                  </a:lnTo>
                  <a:lnTo>
                    <a:pt x="975" y="585"/>
                  </a:lnTo>
                  <a:lnTo>
                    <a:pt x="976" y="581"/>
                  </a:lnTo>
                  <a:lnTo>
                    <a:pt x="978" y="578"/>
                  </a:lnTo>
                  <a:lnTo>
                    <a:pt x="979" y="575"/>
                  </a:lnTo>
                  <a:lnTo>
                    <a:pt x="980" y="571"/>
                  </a:lnTo>
                  <a:lnTo>
                    <a:pt x="981" y="567"/>
                  </a:lnTo>
                  <a:lnTo>
                    <a:pt x="982" y="564"/>
                  </a:lnTo>
                  <a:lnTo>
                    <a:pt x="983" y="560"/>
                  </a:lnTo>
                  <a:lnTo>
                    <a:pt x="985" y="556"/>
                  </a:lnTo>
                  <a:lnTo>
                    <a:pt x="986" y="552"/>
                  </a:lnTo>
                  <a:lnTo>
                    <a:pt x="987" y="548"/>
                  </a:lnTo>
                  <a:lnTo>
                    <a:pt x="988" y="544"/>
                  </a:lnTo>
                  <a:lnTo>
                    <a:pt x="989" y="540"/>
                  </a:lnTo>
                  <a:lnTo>
                    <a:pt x="990" y="535"/>
                  </a:lnTo>
                  <a:lnTo>
                    <a:pt x="991" y="531"/>
                  </a:lnTo>
                  <a:lnTo>
                    <a:pt x="993" y="527"/>
                  </a:lnTo>
                  <a:lnTo>
                    <a:pt x="994" y="522"/>
                  </a:lnTo>
                  <a:lnTo>
                    <a:pt x="995" y="518"/>
                  </a:lnTo>
                  <a:lnTo>
                    <a:pt x="996" y="513"/>
                  </a:lnTo>
                  <a:lnTo>
                    <a:pt x="997" y="509"/>
                  </a:lnTo>
                  <a:lnTo>
                    <a:pt x="998" y="504"/>
                  </a:lnTo>
                  <a:lnTo>
                    <a:pt x="1000" y="499"/>
                  </a:lnTo>
                  <a:lnTo>
                    <a:pt x="1001" y="495"/>
                  </a:lnTo>
                  <a:lnTo>
                    <a:pt x="1002" y="490"/>
                  </a:lnTo>
                  <a:lnTo>
                    <a:pt x="1003" y="485"/>
                  </a:lnTo>
                  <a:lnTo>
                    <a:pt x="1004" y="480"/>
                  </a:lnTo>
                  <a:lnTo>
                    <a:pt x="1005" y="475"/>
                  </a:lnTo>
                  <a:lnTo>
                    <a:pt x="1006" y="470"/>
                  </a:lnTo>
                  <a:lnTo>
                    <a:pt x="1008" y="465"/>
                  </a:lnTo>
                  <a:lnTo>
                    <a:pt x="1009" y="460"/>
                  </a:lnTo>
                  <a:lnTo>
                    <a:pt x="1010" y="455"/>
                  </a:lnTo>
                  <a:lnTo>
                    <a:pt x="1011" y="450"/>
                  </a:lnTo>
                  <a:lnTo>
                    <a:pt x="1012" y="444"/>
                  </a:lnTo>
                  <a:lnTo>
                    <a:pt x="1013" y="439"/>
                  </a:lnTo>
                  <a:lnTo>
                    <a:pt x="1015" y="434"/>
                  </a:lnTo>
                  <a:lnTo>
                    <a:pt x="1016" y="429"/>
                  </a:lnTo>
                  <a:lnTo>
                    <a:pt x="1017" y="423"/>
                  </a:lnTo>
                  <a:lnTo>
                    <a:pt x="1018" y="418"/>
                  </a:lnTo>
                  <a:lnTo>
                    <a:pt x="1019" y="413"/>
                  </a:lnTo>
                  <a:lnTo>
                    <a:pt x="1020" y="407"/>
                  </a:lnTo>
                  <a:lnTo>
                    <a:pt x="1021" y="402"/>
                  </a:lnTo>
                  <a:lnTo>
                    <a:pt x="1023" y="396"/>
                  </a:lnTo>
                  <a:lnTo>
                    <a:pt x="1024" y="391"/>
                  </a:lnTo>
                  <a:lnTo>
                    <a:pt x="1025" y="385"/>
                  </a:lnTo>
                  <a:lnTo>
                    <a:pt x="1026" y="380"/>
                  </a:lnTo>
                  <a:lnTo>
                    <a:pt x="1027" y="374"/>
                  </a:lnTo>
                  <a:lnTo>
                    <a:pt x="1028" y="368"/>
                  </a:lnTo>
                  <a:lnTo>
                    <a:pt x="1029" y="363"/>
                  </a:lnTo>
                  <a:lnTo>
                    <a:pt x="1031" y="357"/>
                  </a:lnTo>
                  <a:lnTo>
                    <a:pt x="1032" y="352"/>
                  </a:lnTo>
                  <a:lnTo>
                    <a:pt x="1033" y="346"/>
                  </a:lnTo>
                  <a:lnTo>
                    <a:pt x="1034" y="340"/>
                  </a:lnTo>
                  <a:lnTo>
                    <a:pt x="1035" y="335"/>
                  </a:lnTo>
                  <a:lnTo>
                    <a:pt x="1036" y="329"/>
                  </a:lnTo>
                  <a:lnTo>
                    <a:pt x="1038" y="323"/>
                  </a:lnTo>
                  <a:lnTo>
                    <a:pt x="1039" y="318"/>
                  </a:lnTo>
                  <a:lnTo>
                    <a:pt x="1040" y="312"/>
                  </a:lnTo>
                  <a:lnTo>
                    <a:pt x="1041" y="307"/>
                  </a:lnTo>
                  <a:lnTo>
                    <a:pt x="1042" y="301"/>
                  </a:lnTo>
                  <a:lnTo>
                    <a:pt x="1043" y="295"/>
                  </a:lnTo>
                  <a:lnTo>
                    <a:pt x="1044" y="290"/>
                  </a:lnTo>
                  <a:lnTo>
                    <a:pt x="1046" y="284"/>
                  </a:lnTo>
                  <a:lnTo>
                    <a:pt x="1047" y="279"/>
                  </a:lnTo>
                  <a:lnTo>
                    <a:pt x="1048" y="273"/>
                  </a:lnTo>
                  <a:lnTo>
                    <a:pt x="1049" y="267"/>
                  </a:lnTo>
                  <a:lnTo>
                    <a:pt x="1050" y="262"/>
                  </a:lnTo>
                  <a:lnTo>
                    <a:pt x="1051" y="256"/>
                  </a:lnTo>
                  <a:lnTo>
                    <a:pt x="1053" y="251"/>
                  </a:lnTo>
                  <a:lnTo>
                    <a:pt x="1054" y="245"/>
                  </a:lnTo>
                  <a:lnTo>
                    <a:pt x="1055" y="240"/>
                  </a:lnTo>
                  <a:lnTo>
                    <a:pt x="1056" y="234"/>
                  </a:lnTo>
                  <a:lnTo>
                    <a:pt x="1057" y="229"/>
                  </a:lnTo>
                  <a:lnTo>
                    <a:pt x="1058" y="224"/>
                  </a:lnTo>
                  <a:lnTo>
                    <a:pt x="1059" y="218"/>
                  </a:lnTo>
                  <a:lnTo>
                    <a:pt x="1061" y="213"/>
                  </a:lnTo>
                  <a:lnTo>
                    <a:pt x="1062" y="208"/>
                  </a:lnTo>
                  <a:lnTo>
                    <a:pt x="1063" y="203"/>
                  </a:lnTo>
                  <a:lnTo>
                    <a:pt x="1064" y="197"/>
                  </a:lnTo>
                  <a:lnTo>
                    <a:pt x="1065" y="192"/>
                  </a:lnTo>
                  <a:lnTo>
                    <a:pt x="1066" y="187"/>
                  </a:lnTo>
                  <a:lnTo>
                    <a:pt x="1068" y="182"/>
                  </a:lnTo>
                  <a:lnTo>
                    <a:pt x="1069" y="177"/>
                  </a:lnTo>
                  <a:lnTo>
                    <a:pt x="1070" y="172"/>
                  </a:lnTo>
                  <a:lnTo>
                    <a:pt x="1071" y="167"/>
                  </a:lnTo>
                  <a:lnTo>
                    <a:pt x="1072" y="162"/>
                  </a:lnTo>
                  <a:lnTo>
                    <a:pt x="1073" y="157"/>
                  </a:lnTo>
                  <a:lnTo>
                    <a:pt x="1074" y="152"/>
                  </a:lnTo>
                  <a:lnTo>
                    <a:pt x="1076" y="148"/>
                  </a:lnTo>
                  <a:lnTo>
                    <a:pt x="1077" y="143"/>
                  </a:lnTo>
                  <a:lnTo>
                    <a:pt x="1078" y="138"/>
                  </a:lnTo>
                  <a:lnTo>
                    <a:pt x="1079" y="134"/>
                  </a:lnTo>
                  <a:lnTo>
                    <a:pt x="1080" y="129"/>
                  </a:lnTo>
                  <a:lnTo>
                    <a:pt x="1081" y="125"/>
                  </a:lnTo>
                  <a:lnTo>
                    <a:pt x="1083" y="120"/>
                  </a:lnTo>
                  <a:lnTo>
                    <a:pt x="1084" y="116"/>
                  </a:lnTo>
                  <a:lnTo>
                    <a:pt x="1085" y="112"/>
                  </a:lnTo>
                  <a:lnTo>
                    <a:pt x="1086" y="107"/>
                  </a:lnTo>
                  <a:lnTo>
                    <a:pt x="1087" y="103"/>
                  </a:lnTo>
                  <a:lnTo>
                    <a:pt x="1088" y="99"/>
                  </a:lnTo>
                  <a:lnTo>
                    <a:pt x="1089" y="95"/>
                  </a:lnTo>
                  <a:lnTo>
                    <a:pt x="1091" y="91"/>
                  </a:lnTo>
                  <a:lnTo>
                    <a:pt x="1092" y="87"/>
                  </a:lnTo>
                  <a:lnTo>
                    <a:pt x="1093" y="83"/>
                  </a:lnTo>
                  <a:lnTo>
                    <a:pt x="1094" y="80"/>
                  </a:lnTo>
                  <a:lnTo>
                    <a:pt x="1095" y="76"/>
                  </a:lnTo>
                  <a:lnTo>
                    <a:pt x="1096" y="72"/>
                  </a:lnTo>
                  <a:lnTo>
                    <a:pt x="1098" y="69"/>
                  </a:lnTo>
                  <a:lnTo>
                    <a:pt x="1099" y="66"/>
                  </a:lnTo>
                  <a:lnTo>
                    <a:pt x="1100" y="62"/>
                  </a:lnTo>
                  <a:lnTo>
                    <a:pt x="1101" y="59"/>
                  </a:lnTo>
                  <a:lnTo>
                    <a:pt x="1102" y="56"/>
                  </a:lnTo>
                  <a:lnTo>
                    <a:pt x="1103" y="53"/>
                  </a:lnTo>
                  <a:lnTo>
                    <a:pt x="1104" y="50"/>
                  </a:lnTo>
                  <a:lnTo>
                    <a:pt x="1106" y="47"/>
                  </a:lnTo>
                  <a:lnTo>
                    <a:pt x="1107" y="44"/>
                  </a:lnTo>
                  <a:lnTo>
                    <a:pt x="1108" y="41"/>
                  </a:lnTo>
                  <a:lnTo>
                    <a:pt x="1109" y="38"/>
                  </a:lnTo>
                  <a:lnTo>
                    <a:pt x="1110" y="36"/>
                  </a:lnTo>
                  <a:lnTo>
                    <a:pt x="1111" y="33"/>
                  </a:lnTo>
                  <a:lnTo>
                    <a:pt x="1113" y="31"/>
                  </a:lnTo>
                  <a:lnTo>
                    <a:pt x="1114" y="28"/>
                  </a:lnTo>
                  <a:lnTo>
                    <a:pt x="1115" y="26"/>
                  </a:lnTo>
                  <a:lnTo>
                    <a:pt x="1116" y="24"/>
                  </a:lnTo>
                  <a:lnTo>
                    <a:pt x="1117" y="22"/>
                  </a:lnTo>
                  <a:lnTo>
                    <a:pt x="1118" y="20"/>
                  </a:lnTo>
                  <a:lnTo>
                    <a:pt x="1119" y="18"/>
                  </a:lnTo>
                  <a:lnTo>
                    <a:pt x="1121" y="16"/>
                  </a:lnTo>
                  <a:lnTo>
                    <a:pt x="1122" y="15"/>
                  </a:lnTo>
                  <a:lnTo>
                    <a:pt x="1123" y="13"/>
                  </a:lnTo>
                  <a:lnTo>
                    <a:pt x="1124" y="12"/>
                  </a:lnTo>
                  <a:lnTo>
                    <a:pt x="1125" y="10"/>
                  </a:lnTo>
                  <a:lnTo>
                    <a:pt x="1126" y="9"/>
                  </a:lnTo>
                  <a:lnTo>
                    <a:pt x="1128" y="8"/>
                  </a:lnTo>
                  <a:lnTo>
                    <a:pt x="1129" y="6"/>
                  </a:lnTo>
                  <a:lnTo>
                    <a:pt x="1130" y="5"/>
                  </a:lnTo>
                  <a:lnTo>
                    <a:pt x="1131" y="4"/>
                  </a:lnTo>
                  <a:lnTo>
                    <a:pt x="1132" y="4"/>
                  </a:lnTo>
                  <a:lnTo>
                    <a:pt x="1133" y="3"/>
                  </a:lnTo>
                  <a:lnTo>
                    <a:pt x="1134" y="2"/>
                  </a:lnTo>
                  <a:lnTo>
                    <a:pt x="1136" y="2"/>
                  </a:lnTo>
                  <a:lnTo>
                    <a:pt x="1137" y="1"/>
                  </a:lnTo>
                  <a:lnTo>
                    <a:pt x="1138" y="1"/>
                  </a:lnTo>
                  <a:lnTo>
                    <a:pt x="1139" y="1"/>
                  </a:lnTo>
                  <a:lnTo>
                    <a:pt x="1140" y="1"/>
                  </a:lnTo>
                  <a:lnTo>
                    <a:pt x="1141" y="0"/>
                  </a:lnTo>
                  <a:lnTo>
                    <a:pt x="1142" y="1"/>
                  </a:lnTo>
                  <a:lnTo>
                    <a:pt x="1144" y="1"/>
                  </a:lnTo>
                  <a:lnTo>
                    <a:pt x="1145" y="1"/>
                  </a:lnTo>
                  <a:lnTo>
                    <a:pt x="1146" y="1"/>
                  </a:lnTo>
                  <a:lnTo>
                    <a:pt x="1147" y="2"/>
                  </a:lnTo>
                  <a:lnTo>
                    <a:pt x="1148" y="2"/>
                  </a:lnTo>
                  <a:lnTo>
                    <a:pt x="1149" y="3"/>
                  </a:lnTo>
                  <a:lnTo>
                    <a:pt x="1151" y="4"/>
                  </a:lnTo>
                  <a:lnTo>
                    <a:pt x="1152" y="4"/>
                  </a:lnTo>
                  <a:lnTo>
                    <a:pt x="1153" y="5"/>
                  </a:lnTo>
                  <a:lnTo>
                    <a:pt x="1154" y="6"/>
                  </a:lnTo>
                  <a:lnTo>
                    <a:pt x="1155" y="8"/>
                  </a:lnTo>
                  <a:lnTo>
                    <a:pt x="1156" y="9"/>
                  </a:lnTo>
                  <a:lnTo>
                    <a:pt x="1157" y="10"/>
                  </a:lnTo>
                  <a:lnTo>
                    <a:pt x="1159" y="12"/>
                  </a:lnTo>
                  <a:lnTo>
                    <a:pt x="1160" y="13"/>
                  </a:lnTo>
                  <a:lnTo>
                    <a:pt x="1161" y="15"/>
                  </a:lnTo>
                  <a:lnTo>
                    <a:pt x="1162" y="16"/>
                  </a:lnTo>
                  <a:lnTo>
                    <a:pt x="1163" y="18"/>
                  </a:lnTo>
                  <a:lnTo>
                    <a:pt x="1164" y="20"/>
                  </a:lnTo>
                  <a:lnTo>
                    <a:pt x="1166" y="22"/>
                  </a:lnTo>
                  <a:lnTo>
                    <a:pt x="1167" y="24"/>
                  </a:lnTo>
                  <a:lnTo>
                    <a:pt x="1168" y="26"/>
                  </a:lnTo>
                  <a:lnTo>
                    <a:pt x="1169" y="28"/>
                  </a:lnTo>
                  <a:lnTo>
                    <a:pt x="1170" y="31"/>
                  </a:lnTo>
                  <a:lnTo>
                    <a:pt x="1171" y="33"/>
                  </a:lnTo>
                  <a:lnTo>
                    <a:pt x="1172" y="36"/>
                  </a:lnTo>
                  <a:lnTo>
                    <a:pt x="1174" y="38"/>
                  </a:lnTo>
                  <a:lnTo>
                    <a:pt x="1175" y="41"/>
                  </a:lnTo>
                  <a:lnTo>
                    <a:pt x="1176" y="44"/>
                  </a:lnTo>
                  <a:lnTo>
                    <a:pt x="1177" y="47"/>
                  </a:lnTo>
                  <a:lnTo>
                    <a:pt x="1178" y="50"/>
                  </a:lnTo>
                  <a:lnTo>
                    <a:pt x="1179" y="53"/>
                  </a:lnTo>
                  <a:lnTo>
                    <a:pt x="1181" y="56"/>
                  </a:lnTo>
                  <a:lnTo>
                    <a:pt x="1182" y="59"/>
                  </a:lnTo>
                  <a:lnTo>
                    <a:pt x="1183" y="62"/>
                  </a:lnTo>
                  <a:lnTo>
                    <a:pt x="1184" y="66"/>
                  </a:lnTo>
                  <a:lnTo>
                    <a:pt x="1185" y="69"/>
                  </a:lnTo>
                  <a:lnTo>
                    <a:pt x="1186" y="72"/>
                  </a:lnTo>
                  <a:lnTo>
                    <a:pt x="1187" y="76"/>
                  </a:lnTo>
                  <a:lnTo>
                    <a:pt x="1189" y="80"/>
                  </a:lnTo>
                  <a:lnTo>
                    <a:pt x="1190" y="83"/>
                  </a:lnTo>
                  <a:lnTo>
                    <a:pt x="1191" y="87"/>
                  </a:lnTo>
                  <a:lnTo>
                    <a:pt x="1192" y="91"/>
                  </a:lnTo>
                  <a:lnTo>
                    <a:pt x="1193" y="95"/>
                  </a:lnTo>
                  <a:lnTo>
                    <a:pt x="1194" y="99"/>
                  </a:lnTo>
                  <a:lnTo>
                    <a:pt x="1196" y="103"/>
                  </a:lnTo>
                  <a:lnTo>
                    <a:pt x="1197" y="107"/>
                  </a:lnTo>
                  <a:lnTo>
                    <a:pt x="1198" y="112"/>
                  </a:lnTo>
                  <a:lnTo>
                    <a:pt x="1199" y="116"/>
                  </a:lnTo>
                  <a:lnTo>
                    <a:pt x="1200" y="120"/>
                  </a:lnTo>
                  <a:lnTo>
                    <a:pt x="1201" y="125"/>
                  </a:lnTo>
                  <a:lnTo>
                    <a:pt x="1202" y="129"/>
                  </a:lnTo>
                  <a:lnTo>
                    <a:pt x="1204" y="134"/>
                  </a:lnTo>
                  <a:lnTo>
                    <a:pt x="1205" y="138"/>
                  </a:lnTo>
                  <a:lnTo>
                    <a:pt x="1206" y="143"/>
                  </a:lnTo>
                  <a:lnTo>
                    <a:pt x="1207" y="148"/>
                  </a:lnTo>
                  <a:lnTo>
                    <a:pt x="1208" y="152"/>
                  </a:lnTo>
                  <a:lnTo>
                    <a:pt x="1209" y="157"/>
                  </a:lnTo>
                  <a:lnTo>
                    <a:pt x="1211" y="162"/>
                  </a:lnTo>
                  <a:lnTo>
                    <a:pt x="1212" y="167"/>
                  </a:lnTo>
                  <a:lnTo>
                    <a:pt x="1213" y="172"/>
                  </a:lnTo>
                  <a:lnTo>
                    <a:pt x="1214" y="177"/>
                  </a:lnTo>
                  <a:lnTo>
                    <a:pt x="1215" y="182"/>
                  </a:lnTo>
                  <a:lnTo>
                    <a:pt x="1216" y="187"/>
                  </a:lnTo>
                  <a:lnTo>
                    <a:pt x="1217" y="192"/>
                  </a:lnTo>
                  <a:lnTo>
                    <a:pt x="1219" y="197"/>
                  </a:lnTo>
                  <a:lnTo>
                    <a:pt x="1220" y="203"/>
                  </a:lnTo>
                  <a:lnTo>
                    <a:pt x="1221" y="208"/>
                  </a:lnTo>
                  <a:lnTo>
                    <a:pt x="1222" y="213"/>
                  </a:lnTo>
                  <a:lnTo>
                    <a:pt x="1223" y="218"/>
                  </a:lnTo>
                  <a:lnTo>
                    <a:pt x="1224" y="224"/>
                  </a:lnTo>
                  <a:lnTo>
                    <a:pt x="1226" y="229"/>
                  </a:lnTo>
                  <a:lnTo>
                    <a:pt x="1227" y="234"/>
                  </a:lnTo>
                  <a:lnTo>
                    <a:pt x="1228" y="240"/>
                  </a:lnTo>
                  <a:lnTo>
                    <a:pt x="1229" y="245"/>
                  </a:lnTo>
                  <a:lnTo>
                    <a:pt x="1230" y="251"/>
                  </a:lnTo>
                  <a:lnTo>
                    <a:pt x="1231" y="256"/>
                  </a:lnTo>
                  <a:lnTo>
                    <a:pt x="1232" y="262"/>
                  </a:lnTo>
                  <a:lnTo>
                    <a:pt x="1234" y="267"/>
                  </a:lnTo>
                  <a:lnTo>
                    <a:pt x="1235" y="273"/>
                  </a:lnTo>
                  <a:lnTo>
                    <a:pt x="1236" y="279"/>
                  </a:lnTo>
                  <a:lnTo>
                    <a:pt x="1237" y="284"/>
                  </a:lnTo>
                  <a:lnTo>
                    <a:pt x="1238" y="290"/>
                  </a:lnTo>
                  <a:lnTo>
                    <a:pt x="1239" y="295"/>
                  </a:lnTo>
                  <a:lnTo>
                    <a:pt x="1241" y="301"/>
                  </a:lnTo>
                  <a:lnTo>
                    <a:pt x="1242" y="307"/>
                  </a:lnTo>
                  <a:lnTo>
                    <a:pt x="1243" y="312"/>
                  </a:lnTo>
                  <a:lnTo>
                    <a:pt x="1244" y="318"/>
                  </a:lnTo>
                  <a:lnTo>
                    <a:pt x="1245" y="323"/>
                  </a:lnTo>
                  <a:lnTo>
                    <a:pt x="1246" y="329"/>
                  </a:lnTo>
                  <a:lnTo>
                    <a:pt x="1247" y="335"/>
                  </a:lnTo>
                  <a:lnTo>
                    <a:pt x="1249" y="340"/>
                  </a:lnTo>
                  <a:lnTo>
                    <a:pt x="1250" y="346"/>
                  </a:lnTo>
                  <a:lnTo>
                    <a:pt x="1251" y="352"/>
                  </a:lnTo>
                  <a:lnTo>
                    <a:pt x="1252" y="357"/>
                  </a:lnTo>
                  <a:lnTo>
                    <a:pt x="1253" y="363"/>
                  </a:lnTo>
                  <a:lnTo>
                    <a:pt x="1254" y="368"/>
                  </a:lnTo>
                  <a:lnTo>
                    <a:pt x="1256" y="374"/>
                  </a:lnTo>
                  <a:lnTo>
                    <a:pt x="1257" y="380"/>
                  </a:lnTo>
                  <a:lnTo>
                    <a:pt x="1258" y="385"/>
                  </a:lnTo>
                  <a:lnTo>
                    <a:pt x="1259" y="391"/>
                  </a:lnTo>
                  <a:lnTo>
                    <a:pt x="1260" y="396"/>
                  </a:lnTo>
                  <a:lnTo>
                    <a:pt x="1261" y="402"/>
                  </a:lnTo>
                  <a:lnTo>
                    <a:pt x="1262" y="407"/>
                  </a:lnTo>
                  <a:lnTo>
                    <a:pt x="1264" y="413"/>
                  </a:lnTo>
                  <a:lnTo>
                    <a:pt x="1265" y="418"/>
                  </a:lnTo>
                  <a:lnTo>
                    <a:pt x="1266" y="423"/>
                  </a:lnTo>
                  <a:lnTo>
                    <a:pt x="1267" y="429"/>
                  </a:lnTo>
                  <a:lnTo>
                    <a:pt x="1268" y="434"/>
                  </a:lnTo>
                  <a:lnTo>
                    <a:pt x="1269" y="439"/>
                  </a:lnTo>
                  <a:lnTo>
                    <a:pt x="1270" y="444"/>
                  </a:lnTo>
                  <a:lnTo>
                    <a:pt x="1272" y="450"/>
                  </a:lnTo>
                  <a:lnTo>
                    <a:pt x="1273" y="455"/>
                  </a:lnTo>
                  <a:lnTo>
                    <a:pt x="1274" y="460"/>
                  </a:lnTo>
                  <a:lnTo>
                    <a:pt x="1275" y="465"/>
                  </a:lnTo>
                  <a:lnTo>
                    <a:pt x="1276" y="470"/>
                  </a:lnTo>
                  <a:lnTo>
                    <a:pt x="1277" y="475"/>
                  </a:lnTo>
                  <a:lnTo>
                    <a:pt x="1279" y="480"/>
                  </a:lnTo>
                  <a:lnTo>
                    <a:pt x="1280" y="485"/>
                  </a:lnTo>
                  <a:lnTo>
                    <a:pt x="1281" y="490"/>
                  </a:lnTo>
                  <a:lnTo>
                    <a:pt x="1282" y="495"/>
                  </a:lnTo>
                  <a:lnTo>
                    <a:pt x="1283" y="499"/>
                  </a:lnTo>
                  <a:lnTo>
                    <a:pt x="1284" y="504"/>
                  </a:lnTo>
                  <a:lnTo>
                    <a:pt x="1285" y="509"/>
                  </a:lnTo>
                  <a:lnTo>
                    <a:pt x="1287" y="513"/>
                  </a:lnTo>
                  <a:lnTo>
                    <a:pt x="1288" y="518"/>
                  </a:lnTo>
                  <a:lnTo>
                    <a:pt x="1289" y="522"/>
                  </a:lnTo>
                  <a:lnTo>
                    <a:pt x="1290" y="527"/>
                  </a:lnTo>
                  <a:lnTo>
                    <a:pt x="1291" y="531"/>
                  </a:lnTo>
                  <a:lnTo>
                    <a:pt x="1292" y="535"/>
                  </a:lnTo>
                  <a:lnTo>
                    <a:pt x="1294" y="540"/>
                  </a:lnTo>
                  <a:lnTo>
                    <a:pt x="1295" y="544"/>
                  </a:lnTo>
                  <a:lnTo>
                    <a:pt x="1296" y="548"/>
                  </a:lnTo>
                  <a:lnTo>
                    <a:pt x="1297" y="552"/>
                  </a:lnTo>
                  <a:lnTo>
                    <a:pt x="1298" y="556"/>
                  </a:lnTo>
                  <a:lnTo>
                    <a:pt x="1299" y="560"/>
                  </a:lnTo>
                  <a:lnTo>
                    <a:pt x="1300" y="564"/>
                  </a:lnTo>
                  <a:lnTo>
                    <a:pt x="1302" y="567"/>
                  </a:lnTo>
                  <a:lnTo>
                    <a:pt x="1303" y="571"/>
                  </a:lnTo>
                  <a:lnTo>
                    <a:pt x="1304" y="575"/>
                  </a:lnTo>
                  <a:lnTo>
                    <a:pt x="1305" y="578"/>
                  </a:lnTo>
                  <a:lnTo>
                    <a:pt x="1306" y="581"/>
                  </a:lnTo>
                  <a:lnTo>
                    <a:pt x="1307" y="585"/>
                  </a:lnTo>
                  <a:lnTo>
                    <a:pt x="1309" y="588"/>
                  </a:lnTo>
                  <a:lnTo>
                    <a:pt x="1310" y="591"/>
                  </a:lnTo>
                  <a:lnTo>
                    <a:pt x="1311" y="594"/>
                  </a:lnTo>
                  <a:lnTo>
                    <a:pt x="1312" y="597"/>
                  </a:lnTo>
                  <a:lnTo>
                    <a:pt x="1313" y="600"/>
                  </a:lnTo>
                  <a:lnTo>
                    <a:pt x="1314" y="603"/>
                  </a:lnTo>
                  <a:lnTo>
                    <a:pt x="1315" y="606"/>
                  </a:lnTo>
                  <a:lnTo>
                    <a:pt x="1317" y="609"/>
                  </a:lnTo>
                  <a:lnTo>
                    <a:pt x="1318" y="611"/>
                  </a:lnTo>
                  <a:lnTo>
                    <a:pt x="1319" y="614"/>
                  </a:lnTo>
                  <a:lnTo>
                    <a:pt x="1320" y="616"/>
                  </a:lnTo>
                  <a:lnTo>
                    <a:pt x="1321" y="619"/>
                  </a:lnTo>
                  <a:lnTo>
                    <a:pt x="1322" y="621"/>
                  </a:lnTo>
                  <a:lnTo>
                    <a:pt x="1324" y="623"/>
                  </a:lnTo>
                  <a:lnTo>
                    <a:pt x="1325" y="625"/>
                  </a:lnTo>
                  <a:lnTo>
                    <a:pt x="1326" y="627"/>
                  </a:lnTo>
                  <a:lnTo>
                    <a:pt x="1327" y="629"/>
                  </a:lnTo>
                  <a:lnTo>
                    <a:pt x="1328" y="631"/>
                  </a:lnTo>
                  <a:lnTo>
                    <a:pt x="1329" y="632"/>
                  </a:lnTo>
                  <a:lnTo>
                    <a:pt x="1330" y="634"/>
                  </a:lnTo>
                  <a:lnTo>
                    <a:pt x="1332" y="635"/>
                  </a:lnTo>
                  <a:lnTo>
                    <a:pt x="1333" y="637"/>
                  </a:lnTo>
                  <a:lnTo>
                    <a:pt x="1334" y="638"/>
                  </a:lnTo>
                  <a:lnTo>
                    <a:pt x="1335" y="639"/>
                  </a:lnTo>
                  <a:lnTo>
                    <a:pt x="1336" y="641"/>
                  </a:lnTo>
                  <a:lnTo>
                    <a:pt x="1337" y="642"/>
                  </a:lnTo>
                  <a:lnTo>
                    <a:pt x="1339" y="643"/>
                  </a:lnTo>
                  <a:lnTo>
                    <a:pt x="1340" y="643"/>
                  </a:lnTo>
                  <a:lnTo>
                    <a:pt x="1341" y="644"/>
                  </a:lnTo>
                  <a:lnTo>
                    <a:pt x="1342" y="645"/>
                  </a:lnTo>
                  <a:lnTo>
                    <a:pt x="1343" y="645"/>
                  </a:lnTo>
                  <a:lnTo>
                    <a:pt x="1344" y="646"/>
                  </a:lnTo>
                  <a:lnTo>
                    <a:pt x="1345" y="646"/>
                  </a:lnTo>
                  <a:lnTo>
                    <a:pt x="1347" y="646"/>
                  </a:lnTo>
                  <a:lnTo>
                    <a:pt x="1348" y="646"/>
                  </a:lnTo>
                  <a:lnTo>
                    <a:pt x="1349" y="646"/>
                  </a:lnTo>
                  <a:lnTo>
                    <a:pt x="1350" y="646"/>
                  </a:lnTo>
                  <a:lnTo>
                    <a:pt x="1351" y="646"/>
                  </a:lnTo>
                  <a:lnTo>
                    <a:pt x="1352" y="646"/>
                  </a:lnTo>
                  <a:lnTo>
                    <a:pt x="1354" y="646"/>
                  </a:lnTo>
                  <a:lnTo>
                    <a:pt x="1355" y="645"/>
                  </a:lnTo>
                  <a:lnTo>
                    <a:pt x="1356" y="645"/>
                  </a:lnTo>
                  <a:lnTo>
                    <a:pt x="1357" y="644"/>
                  </a:lnTo>
                  <a:lnTo>
                    <a:pt x="1358" y="643"/>
                  </a:lnTo>
                  <a:lnTo>
                    <a:pt x="1359" y="643"/>
                  </a:lnTo>
                  <a:lnTo>
                    <a:pt x="1360" y="642"/>
                  </a:lnTo>
                  <a:lnTo>
                    <a:pt x="1362" y="641"/>
                  </a:lnTo>
                  <a:lnTo>
                    <a:pt x="1363" y="639"/>
                  </a:lnTo>
                  <a:lnTo>
                    <a:pt x="1364" y="638"/>
                  </a:lnTo>
                  <a:lnTo>
                    <a:pt x="1365" y="637"/>
                  </a:lnTo>
                  <a:lnTo>
                    <a:pt x="1366" y="635"/>
                  </a:lnTo>
                  <a:lnTo>
                    <a:pt x="1367" y="634"/>
                  </a:lnTo>
                  <a:lnTo>
                    <a:pt x="1369" y="632"/>
                  </a:lnTo>
                  <a:lnTo>
                    <a:pt x="1370" y="631"/>
                  </a:lnTo>
                  <a:lnTo>
                    <a:pt x="1371" y="629"/>
                  </a:lnTo>
                  <a:lnTo>
                    <a:pt x="1372" y="627"/>
                  </a:lnTo>
                  <a:lnTo>
                    <a:pt x="1373" y="625"/>
                  </a:lnTo>
                  <a:lnTo>
                    <a:pt x="1374" y="623"/>
                  </a:lnTo>
                  <a:lnTo>
                    <a:pt x="1375" y="621"/>
                  </a:lnTo>
                  <a:lnTo>
                    <a:pt x="1377" y="619"/>
                  </a:lnTo>
                  <a:lnTo>
                    <a:pt x="1378" y="616"/>
                  </a:lnTo>
                  <a:lnTo>
                    <a:pt x="1379" y="614"/>
                  </a:lnTo>
                  <a:lnTo>
                    <a:pt x="1380" y="611"/>
                  </a:lnTo>
                  <a:lnTo>
                    <a:pt x="1381" y="609"/>
                  </a:lnTo>
                  <a:lnTo>
                    <a:pt x="1382" y="606"/>
                  </a:lnTo>
                  <a:lnTo>
                    <a:pt x="1384" y="603"/>
                  </a:lnTo>
                  <a:lnTo>
                    <a:pt x="1385" y="600"/>
                  </a:lnTo>
                  <a:lnTo>
                    <a:pt x="1386" y="597"/>
                  </a:lnTo>
                  <a:lnTo>
                    <a:pt x="1387" y="594"/>
                  </a:lnTo>
                  <a:lnTo>
                    <a:pt x="1388" y="591"/>
                  </a:lnTo>
                  <a:lnTo>
                    <a:pt x="1389" y="588"/>
                  </a:lnTo>
                  <a:lnTo>
                    <a:pt x="1390" y="585"/>
                  </a:lnTo>
                  <a:lnTo>
                    <a:pt x="1392" y="581"/>
                  </a:lnTo>
                  <a:lnTo>
                    <a:pt x="1393" y="578"/>
                  </a:lnTo>
                  <a:lnTo>
                    <a:pt x="1394" y="575"/>
                  </a:lnTo>
                  <a:lnTo>
                    <a:pt x="1395" y="571"/>
                  </a:lnTo>
                  <a:lnTo>
                    <a:pt x="1396" y="567"/>
                  </a:lnTo>
                  <a:lnTo>
                    <a:pt x="1397" y="564"/>
                  </a:lnTo>
                  <a:lnTo>
                    <a:pt x="1398" y="560"/>
                  </a:lnTo>
                  <a:lnTo>
                    <a:pt x="1400" y="556"/>
                  </a:lnTo>
                  <a:lnTo>
                    <a:pt x="1401" y="552"/>
                  </a:lnTo>
                  <a:lnTo>
                    <a:pt x="1402" y="548"/>
                  </a:lnTo>
                  <a:lnTo>
                    <a:pt x="1403" y="544"/>
                  </a:lnTo>
                  <a:lnTo>
                    <a:pt x="1404" y="540"/>
                  </a:lnTo>
                  <a:lnTo>
                    <a:pt x="1405" y="535"/>
                  </a:lnTo>
                  <a:lnTo>
                    <a:pt x="1407" y="531"/>
                  </a:lnTo>
                  <a:lnTo>
                    <a:pt x="1408" y="527"/>
                  </a:lnTo>
                  <a:lnTo>
                    <a:pt x="1409" y="522"/>
                  </a:lnTo>
                  <a:lnTo>
                    <a:pt x="1410" y="518"/>
                  </a:lnTo>
                  <a:lnTo>
                    <a:pt x="1411" y="513"/>
                  </a:lnTo>
                  <a:lnTo>
                    <a:pt x="1412" y="509"/>
                  </a:lnTo>
                  <a:lnTo>
                    <a:pt x="1413" y="504"/>
                  </a:lnTo>
                  <a:lnTo>
                    <a:pt x="1415" y="499"/>
                  </a:lnTo>
                  <a:lnTo>
                    <a:pt x="1416" y="495"/>
                  </a:lnTo>
                  <a:lnTo>
                    <a:pt x="1417" y="490"/>
                  </a:lnTo>
                  <a:lnTo>
                    <a:pt x="1418" y="485"/>
                  </a:lnTo>
                  <a:lnTo>
                    <a:pt x="1419" y="480"/>
                  </a:lnTo>
                  <a:lnTo>
                    <a:pt x="1420" y="475"/>
                  </a:lnTo>
                  <a:lnTo>
                    <a:pt x="1422" y="470"/>
                  </a:lnTo>
                  <a:lnTo>
                    <a:pt x="1423" y="465"/>
                  </a:lnTo>
                  <a:lnTo>
                    <a:pt x="1424" y="460"/>
                  </a:lnTo>
                  <a:lnTo>
                    <a:pt x="1425" y="455"/>
                  </a:lnTo>
                  <a:lnTo>
                    <a:pt x="1426" y="450"/>
                  </a:lnTo>
                  <a:lnTo>
                    <a:pt x="1427" y="444"/>
                  </a:lnTo>
                  <a:lnTo>
                    <a:pt x="1428" y="439"/>
                  </a:lnTo>
                  <a:lnTo>
                    <a:pt x="1430" y="434"/>
                  </a:lnTo>
                  <a:lnTo>
                    <a:pt x="1431" y="429"/>
                  </a:lnTo>
                  <a:lnTo>
                    <a:pt x="1432" y="423"/>
                  </a:lnTo>
                  <a:lnTo>
                    <a:pt x="1433" y="418"/>
                  </a:lnTo>
                  <a:lnTo>
                    <a:pt x="1434" y="413"/>
                  </a:lnTo>
                  <a:lnTo>
                    <a:pt x="1435" y="407"/>
                  </a:lnTo>
                  <a:lnTo>
                    <a:pt x="1437" y="402"/>
                  </a:lnTo>
                  <a:lnTo>
                    <a:pt x="1438" y="396"/>
                  </a:lnTo>
                  <a:lnTo>
                    <a:pt x="1439" y="391"/>
                  </a:lnTo>
                  <a:lnTo>
                    <a:pt x="1440" y="385"/>
                  </a:lnTo>
                  <a:lnTo>
                    <a:pt x="1441" y="380"/>
                  </a:lnTo>
                  <a:lnTo>
                    <a:pt x="1442" y="374"/>
                  </a:lnTo>
                  <a:lnTo>
                    <a:pt x="1443" y="368"/>
                  </a:lnTo>
                  <a:lnTo>
                    <a:pt x="1445" y="363"/>
                  </a:lnTo>
                  <a:lnTo>
                    <a:pt x="1446" y="357"/>
                  </a:lnTo>
                  <a:lnTo>
                    <a:pt x="1447" y="352"/>
                  </a:lnTo>
                  <a:lnTo>
                    <a:pt x="1448" y="346"/>
                  </a:lnTo>
                  <a:lnTo>
                    <a:pt x="1449" y="340"/>
                  </a:lnTo>
                  <a:lnTo>
                    <a:pt x="1450" y="335"/>
                  </a:lnTo>
                  <a:lnTo>
                    <a:pt x="1452" y="329"/>
                  </a:lnTo>
                  <a:lnTo>
                    <a:pt x="1453" y="323"/>
                  </a:lnTo>
                  <a:lnTo>
                    <a:pt x="1454" y="318"/>
                  </a:lnTo>
                  <a:lnTo>
                    <a:pt x="1455" y="312"/>
                  </a:lnTo>
                  <a:lnTo>
                    <a:pt x="1456" y="307"/>
                  </a:lnTo>
                  <a:lnTo>
                    <a:pt x="1457" y="301"/>
                  </a:lnTo>
                  <a:lnTo>
                    <a:pt x="1458" y="295"/>
                  </a:lnTo>
                  <a:lnTo>
                    <a:pt x="1460" y="290"/>
                  </a:lnTo>
                  <a:lnTo>
                    <a:pt x="1461" y="284"/>
                  </a:lnTo>
                  <a:lnTo>
                    <a:pt x="1462" y="279"/>
                  </a:lnTo>
                  <a:lnTo>
                    <a:pt x="1463" y="273"/>
                  </a:lnTo>
                  <a:lnTo>
                    <a:pt x="1464" y="267"/>
                  </a:lnTo>
                  <a:lnTo>
                    <a:pt x="1465" y="262"/>
                  </a:lnTo>
                  <a:lnTo>
                    <a:pt x="1467" y="256"/>
                  </a:lnTo>
                  <a:lnTo>
                    <a:pt x="1468" y="251"/>
                  </a:lnTo>
                  <a:lnTo>
                    <a:pt x="1469" y="245"/>
                  </a:lnTo>
                  <a:lnTo>
                    <a:pt x="1470" y="240"/>
                  </a:lnTo>
                  <a:lnTo>
                    <a:pt x="1471" y="234"/>
                  </a:lnTo>
                  <a:lnTo>
                    <a:pt x="1472" y="229"/>
                  </a:lnTo>
                  <a:lnTo>
                    <a:pt x="1473" y="224"/>
                  </a:lnTo>
                  <a:lnTo>
                    <a:pt x="1475" y="218"/>
                  </a:lnTo>
                  <a:lnTo>
                    <a:pt x="1476" y="213"/>
                  </a:lnTo>
                  <a:lnTo>
                    <a:pt x="1477" y="208"/>
                  </a:lnTo>
                  <a:lnTo>
                    <a:pt x="1478" y="203"/>
                  </a:lnTo>
                  <a:lnTo>
                    <a:pt x="1479" y="197"/>
                  </a:lnTo>
                  <a:lnTo>
                    <a:pt x="1480" y="192"/>
                  </a:lnTo>
                  <a:lnTo>
                    <a:pt x="1482" y="187"/>
                  </a:lnTo>
                  <a:lnTo>
                    <a:pt x="1483" y="182"/>
                  </a:lnTo>
                  <a:lnTo>
                    <a:pt x="1484" y="177"/>
                  </a:lnTo>
                  <a:lnTo>
                    <a:pt x="1485" y="172"/>
                  </a:lnTo>
                  <a:lnTo>
                    <a:pt x="1486" y="167"/>
                  </a:lnTo>
                  <a:lnTo>
                    <a:pt x="1487" y="162"/>
                  </a:lnTo>
                  <a:lnTo>
                    <a:pt x="1488" y="157"/>
                  </a:lnTo>
                  <a:lnTo>
                    <a:pt x="1490" y="152"/>
                  </a:lnTo>
                  <a:lnTo>
                    <a:pt x="1491" y="148"/>
                  </a:lnTo>
                  <a:lnTo>
                    <a:pt x="1492" y="143"/>
                  </a:lnTo>
                  <a:lnTo>
                    <a:pt x="1493" y="138"/>
                  </a:lnTo>
                  <a:lnTo>
                    <a:pt x="1494" y="134"/>
                  </a:lnTo>
                  <a:lnTo>
                    <a:pt x="1495" y="129"/>
                  </a:lnTo>
                  <a:lnTo>
                    <a:pt x="1497" y="125"/>
                  </a:lnTo>
                  <a:lnTo>
                    <a:pt x="1498" y="120"/>
                  </a:lnTo>
                  <a:lnTo>
                    <a:pt x="1499" y="116"/>
                  </a:lnTo>
                  <a:lnTo>
                    <a:pt x="1500" y="112"/>
                  </a:lnTo>
                  <a:lnTo>
                    <a:pt x="1501" y="107"/>
                  </a:lnTo>
                  <a:lnTo>
                    <a:pt x="1502" y="103"/>
                  </a:lnTo>
                  <a:lnTo>
                    <a:pt x="1503" y="99"/>
                  </a:lnTo>
                  <a:lnTo>
                    <a:pt x="1505" y="95"/>
                  </a:lnTo>
                  <a:lnTo>
                    <a:pt x="1506" y="91"/>
                  </a:lnTo>
                  <a:lnTo>
                    <a:pt x="1507" y="87"/>
                  </a:lnTo>
                  <a:lnTo>
                    <a:pt x="1508" y="83"/>
                  </a:lnTo>
                  <a:lnTo>
                    <a:pt x="1509" y="80"/>
                  </a:lnTo>
                  <a:lnTo>
                    <a:pt x="1510" y="76"/>
                  </a:lnTo>
                  <a:lnTo>
                    <a:pt x="1511" y="72"/>
                  </a:lnTo>
                  <a:lnTo>
                    <a:pt x="1513" y="69"/>
                  </a:lnTo>
                  <a:lnTo>
                    <a:pt x="1514" y="66"/>
                  </a:lnTo>
                  <a:lnTo>
                    <a:pt x="1515" y="62"/>
                  </a:lnTo>
                  <a:lnTo>
                    <a:pt x="1516" y="59"/>
                  </a:lnTo>
                  <a:lnTo>
                    <a:pt x="1517" y="56"/>
                  </a:lnTo>
                  <a:lnTo>
                    <a:pt x="1518" y="53"/>
                  </a:lnTo>
                  <a:lnTo>
                    <a:pt x="1520" y="50"/>
                  </a:lnTo>
                  <a:lnTo>
                    <a:pt x="1521" y="47"/>
                  </a:lnTo>
                  <a:lnTo>
                    <a:pt x="1522" y="44"/>
                  </a:lnTo>
                  <a:lnTo>
                    <a:pt x="1523" y="41"/>
                  </a:lnTo>
                  <a:lnTo>
                    <a:pt x="1524" y="38"/>
                  </a:lnTo>
                  <a:lnTo>
                    <a:pt x="1525" y="36"/>
                  </a:lnTo>
                  <a:lnTo>
                    <a:pt x="1526" y="33"/>
                  </a:lnTo>
                  <a:lnTo>
                    <a:pt x="1528" y="31"/>
                  </a:lnTo>
                  <a:lnTo>
                    <a:pt x="1529" y="28"/>
                  </a:lnTo>
                  <a:lnTo>
                    <a:pt x="1530" y="26"/>
                  </a:lnTo>
                  <a:lnTo>
                    <a:pt x="1531" y="24"/>
                  </a:lnTo>
                  <a:lnTo>
                    <a:pt x="1532" y="22"/>
                  </a:lnTo>
                  <a:lnTo>
                    <a:pt x="1533" y="20"/>
                  </a:lnTo>
                  <a:lnTo>
                    <a:pt x="1535" y="18"/>
                  </a:lnTo>
                  <a:lnTo>
                    <a:pt x="1536" y="16"/>
                  </a:lnTo>
                  <a:lnTo>
                    <a:pt x="1537" y="15"/>
                  </a:lnTo>
                  <a:lnTo>
                    <a:pt x="1538" y="13"/>
                  </a:lnTo>
                  <a:lnTo>
                    <a:pt x="1539" y="12"/>
                  </a:lnTo>
                  <a:lnTo>
                    <a:pt x="1540" y="10"/>
                  </a:lnTo>
                  <a:lnTo>
                    <a:pt x="1541" y="9"/>
                  </a:lnTo>
                  <a:lnTo>
                    <a:pt x="1543" y="8"/>
                  </a:lnTo>
                  <a:lnTo>
                    <a:pt x="1544" y="6"/>
                  </a:lnTo>
                  <a:lnTo>
                    <a:pt x="1545" y="5"/>
                  </a:lnTo>
                  <a:lnTo>
                    <a:pt x="1546" y="4"/>
                  </a:lnTo>
                  <a:lnTo>
                    <a:pt x="1547" y="4"/>
                  </a:lnTo>
                  <a:lnTo>
                    <a:pt x="1548" y="3"/>
                  </a:lnTo>
                  <a:lnTo>
                    <a:pt x="1550" y="2"/>
                  </a:lnTo>
                  <a:lnTo>
                    <a:pt x="1551" y="2"/>
                  </a:lnTo>
                  <a:lnTo>
                    <a:pt x="1552" y="1"/>
                  </a:lnTo>
                  <a:lnTo>
                    <a:pt x="1553" y="1"/>
                  </a:lnTo>
                  <a:lnTo>
                    <a:pt x="1554" y="1"/>
                  </a:lnTo>
                  <a:lnTo>
                    <a:pt x="1555" y="1"/>
                  </a:lnTo>
                  <a:lnTo>
                    <a:pt x="1556" y="0"/>
                  </a:lnTo>
                  <a:lnTo>
                    <a:pt x="1558" y="1"/>
                  </a:lnTo>
                  <a:lnTo>
                    <a:pt x="1559" y="1"/>
                  </a:lnTo>
                  <a:lnTo>
                    <a:pt x="1560" y="1"/>
                  </a:lnTo>
                  <a:lnTo>
                    <a:pt x="1561" y="1"/>
                  </a:lnTo>
                  <a:lnTo>
                    <a:pt x="1562" y="2"/>
                  </a:lnTo>
                  <a:lnTo>
                    <a:pt x="1563" y="2"/>
                  </a:lnTo>
                  <a:lnTo>
                    <a:pt x="1565" y="3"/>
                  </a:lnTo>
                  <a:lnTo>
                    <a:pt x="1566" y="4"/>
                  </a:lnTo>
                  <a:lnTo>
                    <a:pt x="1567" y="4"/>
                  </a:lnTo>
                  <a:lnTo>
                    <a:pt x="1568" y="5"/>
                  </a:lnTo>
                  <a:lnTo>
                    <a:pt x="1569" y="6"/>
                  </a:lnTo>
                  <a:lnTo>
                    <a:pt x="1570" y="8"/>
                  </a:lnTo>
                  <a:lnTo>
                    <a:pt x="1571" y="9"/>
                  </a:lnTo>
                  <a:lnTo>
                    <a:pt x="1573" y="10"/>
                  </a:lnTo>
                  <a:lnTo>
                    <a:pt x="1574" y="12"/>
                  </a:lnTo>
                  <a:lnTo>
                    <a:pt x="1575" y="13"/>
                  </a:lnTo>
                  <a:lnTo>
                    <a:pt x="1576" y="15"/>
                  </a:lnTo>
                  <a:lnTo>
                    <a:pt x="1577" y="16"/>
                  </a:lnTo>
                  <a:lnTo>
                    <a:pt x="1578" y="18"/>
                  </a:lnTo>
                  <a:lnTo>
                    <a:pt x="1580" y="20"/>
                  </a:lnTo>
                  <a:lnTo>
                    <a:pt x="1581" y="22"/>
                  </a:lnTo>
                  <a:lnTo>
                    <a:pt x="1582" y="24"/>
                  </a:lnTo>
                  <a:lnTo>
                    <a:pt x="1583" y="26"/>
                  </a:lnTo>
                  <a:lnTo>
                    <a:pt x="1584" y="28"/>
                  </a:lnTo>
                  <a:lnTo>
                    <a:pt x="1585" y="31"/>
                  </a:lnTo>
                  <a:lnTo>
                    <a:pt x="1586" y="33"/>
                  </a:lnTo>
                  <a:lnTo>
                    <a:pt x="1588" y="36"/>
                  </a:lnTo>
                  <a:lnTo>
                    <a:pt x="1589" y="38"/>
                  </a:lnTo>
                  <a:lnTo>
                    <a:pt x="1590" y="41"/>
                  </a:lnTo>
                  <a:lnTo>
                    <a:pt x="1591" y="44"/>
                  </a:lnTo>
                  <a:lnTo>
                    <a:pt x="1592" y="47"/>
                  </a:lnTo>
                  <a:lnTo>
                    <a:pt x="1593" y="50"/>
                  </a:lnTo>
                  <a:lnTo>
                    <a:pt x="1595" y="53"/>
                  </a:lnTo>
                  <a:lnTo>
                    <a:pt x="1596" y="56"/>
                  </a:lnTo>
                  <a:lnTo>
                    <a:pt x="1597" y="59"/>
                  </a:lnTo>
                  <a:lnTo>
                    <a:pt x="1598" y="62"/>
                  </a:lnTo>
                  <a:lnTo>
                    <a:pt x="1599" y="66"/>
                  </a:lnTo>
                  <a:lnTo>
                    <a:pt x="1600" y="69"/>
                  </a:lnTo>
                  <a:lnTo>
                    <a:pt x="1601" y="72"/>
                  </a:lnTo>
                  <a:lnTo>
                    <a:pt x="1603" y="76"/>
                  </a:lnTo>
                  <a:lnTo>
                    <a:pt x="1604" y="80"/>
                  </a:lnTo>
                  <a:lnTo>
                    <a:pt x="1605" y="83"/>
                  </a:lnTo>
                  <a:lnTo>
                    <a:pt x="1606" y="87"/>
                  </a:lnTo>
                  <a:lnTo>
                    <a:pt x="1607" y="91"/>
                  </a:lnTo>
                  <a:lnTo>
                    <a:pt x="1608" y="95"/>
                  </a:lnTo>
                  <a:lnTo>
                    <a:pt x="1610" y="99"/>
                  </a:lnTo>
                  <a:lnTo>
                    <a:pt x="1611" y="103"/>
                  </a:lnTo>
                  <a:lnTo>
                    <a:pt x="1612" y="107"/>
                  </a:lnTo>
                  <a:lnTo>
                    <a:pt x="1613" y="112"/>
                  </a:lnTo>
                  <a:lnTo>
                    <a:pt x="1614" y="116"/>
                  </a:lnTo>
                  <a:lnTo>
                    <a:pt x="1615" y="120"/>
                  </a:lnTo>
                  <a:lnTo>
                    <a:pt x="1616" y="125"/>
                  </a:lnTo>
                  <a:lnTo>
                    <a:pt x="1618" y="129"/>
                  </a:lnTo>
                  <a:lnTo>
                    <a:pt x="1619" y="134"/>
                  </a:lnTo>
                  <a:lnTo>
                    <a:pt x="1620" y="138"/>
                  </a:lnTo>
                  <a:lnTo>
                    <a:pt x="1621" y="143"/>
                  </a:lnTo>
                  <a:lnTo>
                    <a:pt x="1622" y="148"/>
                  </a:lnTo>
                  <a:lnTo>
                    <a:pt x="1623" y="152"/>
                  </a:lnTo>
                  <a:lnTo>
                    <a:pt x="1625" y="157"/>
                  </a:lnTo>
                  <a:lnTo>
                    <a:pt x="1626" y="162"/>
                  </a:lnTo>
                  <a:lnTo>
                    <a:pt x="1627" y="167"/>
                  </a:lnTo>
                  <a:lnTo>
                    <a:pt x="1628" y="172"/>
                  </a:lnTo>
                  <a:lnTo>
                    <a:pt x="1629" y="177"/>
                  </a:lnTo>
                  <a:lnTo>
                    <a:pt x="1630" y="182"/>
                  </a:lnTo>
                  <a:lnTo>
                    <a:pt x="1631" y="187"/>
                  </a:lnTo>
                  <a:lnTo>
                    <a:pt x="1633" y="192"/>
                  </a:lnTo>
                  <a:lnTo>
                    <a:pt x="1634" y="197"/>
                  </a:lnTo>
                  <a:lnTo>
                    <a:pt x="1635" y="203"/>
                  </a:lnTo>
                  <a:lnTo>
                    <a:pt x="1636" y="208"/>
                  </a:lnTo>
                  <a:lnTo>
                    <a:pt x="1637" y="213"/>
                  </a:lnTo>
                  <a:lnTo>
                    <a:pt x="1638" y="218"/>
                  </a:lnTo>
                  <a:lnTo>
                    <a:pt x="1639" y="224"/>
                  </a:lnTo>
                  <a:lnTo>
                    <a:pt x="1641" y="229"/>
                  </a:lnTo>
                  <a:lnTo>
                    <a:pt x="1642" y="234"/>
                  </a:lnTo>
                  <a:lnTo>
                    <a:pt x="1643" y="240"/>
                  </a:lnTo>
                  <a:lnTo>
                    <a:pt x="1644" y="245"/>
                  </a:lnTo>
                  <a:lnTo>
                    <a:pt x="1645" y="251"/>
                  </a:lnTo>
                  <a:lnTo>
                    <a:pt x="1646" y="256"/>
                  </a:lnTo>
                  <a:lnTo>
                    <a:pt x="1648" y="262"/>
                  </a:lnTo>
                  <a:lnTo>
                    <a:pt x="1649" y="267"/>
                  </a:lnTo>
                  <a:lnTo>
                    <a:pt x="1650" y="273"/>
                  </a:lnTo>
                  <a:lnTo>
                    <a:pt x="1651" y="279"/>
                  </a:lnTo>
                  <a:lnTo>
                    <a:pt x="1652" y="284"/>
                  </a:lnTo>
                  <a:lnTo>
                    <a:pt x="1653" y="290"/>
                  </a:lnTo>
                  <a:lnTo>
                    <a:pt x="1654" y="295"/>
                  </a:lnTo>
                  <a:lnTo>
                    <a:pt x="1656" y="301"/>
                  </a:lnTo>
                  <a:lnTo>
                    <a:pt x="1657" y="307"/>
                  </a:lnTo>
                  <a:lnTo>
                    <a:pt x="1658" y="312"/>
                  </a:lnTo>
                  <a:lnTo>
                    <a:pt x="1659" y="318"/>
                  </a:lnTo>
                  <a:lnTo>
                    <a:pt x="1660" y="32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670300" y="2039938"/>
              <a:ext cx="822325" cy="193675"/>
              <a:chOff x="1406" y="1749"/>
              <a:chExt cx="389" cy="163"/>
            </a:xfrm>
          </p:grpSpPr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1406" y="1749"/>
                <a:ext cx="0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1795" y="1749"/>
                <a:ext cx="0" cy="1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676650" y="2189163"/>
              <a:ext cx="814388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3932238" y="2114550"/>
              <a:ext cx="295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600" b="0">
                  <a:solidFill>
                    <a:schemeClr val="tx1"/>
                  </a:solidFill>
                  <a:latin typeface="Symbol" pitchFamily="18" charset="2"/>
                </a:rPr>
                <a:t>l</a:t>
              </a:r>
              <a:endParaRPr lang="en-US" sz="16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22938" y="1319213"/>
            <a:ext cx="2122487" cy="1038225"/>
            <a:chOff x="5722938" y="1319213"/>
            <a:chExt cx="2122487" cy="103822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034088" y="1319213"/>
              <a:ext cx="1319212" cy="500062"/>
              <a:chOff x="3401" y="1167"/>
              <a:chExt cx="831" cy="315"/>
            </a:xfrm>
          </p:grpSpPr>
          <p:sp>
            <p:nvSpPr>
              <p:cNvPr id="10251" name="Oval 11"/>
              <p:cNvSpPr>
                <a:spLocks noChangeArrowheads="1"/>
              </p:cNvSpPr>
              <p:nvPr/>
            </p:nvSpPr>
            <p:spPr bwMode="auto">
              <a:xfrm>
                <a:off x="3401" y="1255"/>
                <a:ext cx="227" cy="2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3403" y="1246"/>
                <a:ext cx="2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US" sz="1600" b="0">
                    <a:latin typeface="Times New Roman" pitchFamily="18" charset="0"/>
                  </a:rPr>
                  <a:t>m</a:t>
                </a:r>
                <a:r>
                  <a:rPr lang="en-US" sz="1600" b="0" baseline="-250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774" y="1364"/>
                <a:ext cx="4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3834" y="1167"/>
                <a:ext cx="14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US" sz="1600" b="0" i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5722938" y="1990725"/>
              <a:ext cx="21224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800" b="0" dirty="0" err="1">
                  <a:solidFill>
                    <a:schemeClr val="tx1"/>
                  </a:solidFill>
                  <a:latin typeface="Times New Roman" pitchFamily="18" charset="0"/>
                </a:rPr>
                <a:t>m</a:t>
              </a:r>
              <a:r>
                <a:rPr lang="en-US" sz="1800" b="0" baseline="-25000" dirty="0" err="1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r>
                <a:rPr lang="en-US" sz="1800" b="0" baseline="-25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Times New Roman" pitchFamily="18" charset="0"/>
                </a:rPr>
                <a:t>= 1.674 x 10</a:t>
              </a:r>
              <a:r>
                <a:rPr lang="en-US" sz="1800" b="0" baseline="40000" dirty="0">
                  <a:solidFill>
                    <a:schemeClr val="tx1"/>
                  </a:solidFill>
                  <a:latin typeface="Times New Roman" pitchFamily="18" charset="0"/>
                </a:rPr>
                <a:t>-27</a:t>
              </a:r>
              <a:r>
                <a:rPr lang="en-US" sz="1800" b="0" dirty="0">
                  <a:solidFill>
                    <a:schemeClr val="tx1"/>
                  </a:solidFill>
                  <a:latin typeface="Times New Roman" pitchFamily="18" charset="0"/>
                </a:rPr>
                <a:t> kg</a:t>
              </a:r>
            </a:p>
          </p:txBody>
        </p:sp>
      </p:grp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827338" y="754063"/>
            <a:ext cx="2636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Wave-particle duality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860425" y="3375025"/>
            <a:ext cx="1363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de Broglie (1924)</a:t>
            </a:r>
          </a:p>
        </p:txBody>
      </p:sp>
      <p:pic>
        <p:nvPicPr>
          <p:cNvPr id="10271" name="Picture 31" descr="http://www-groups.dcs.st-and.ac.uk/~history/Thumbnails/Brog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1657350"/>
            <a:ext cx="1028700" cy="1246188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2836863" y="2795588"/>
            <a:ext cx="4873625" cy="933450"/>
            <a:chOff x="2836863" y="2795588"/>
            <a:chExt cx="4873625" cy="933450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2836863" y="2795588"/>
              <a:ext cx="1844675" cy="725487"/>
              <a:chOff x="1653" y="2095"/>
              <a:chExt cx="1162" cy="457"/>
            </a:xfrm>
          </p:grpSpPr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1654" y="2139"/>
                <a:ext cx="1161" cy="4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1653" y="2184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US" sz="2400" b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1869" y="2191"/>
                <a:ext cx="2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US" sz="24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2301" y="209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US" sz="2400" b="0" i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27"/>
              <p:cNvSpPr>
                <a:spLocks noChangeShapeType="1"/>
              </p:cNvSpPr>
              <p:nvPr/>
            </p:nvSpPr>
            <p:spPr bwMode="auto">
              <a:xfrm>
                <a:off x="2149" y="2338"/>
                <a:ext cx="44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2141" y="2249"/>
                <a:ext cx="4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US" sz="2400" b="0">
                    <a:latin typeface="Times New Roman" pitchFamily="18" charset="0"/>
                  </a:rPr>
                  <a:t>m</a:t>
                </a:r>
                <a:r>
                  <a:rPr lang="en-US" sz="2400" b="0" baseline="-25000">
                    <a:latin typeface="Times New Roman" pitchFamily="18" charset="0"/>
                  </a:rPr>
                  <a:t>n</a:t>
                </a:r>
                <a:r>
                  <a:rPr lang="en-US" sz="2400" b="0" i="1">
                    <a:latin typeface="Times New Roman" pitchFamily="18" charset="0"/>
                  </a:rPr>
                  <a:t>v</a:t>
                </a:r>
              </a:p>
            </p:txBody>
          </p:sp>
        </p:grp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4794250" y="286543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0">
                  <a:solidFill>
                    <a:schemeClr val="tx1"/>
                  </a:solidFill>
                  <a:latin typeface="Times New Roman" pitchFamily="18" charset="0"/>
                </a:rPr>
                <a:t>Thus:</a:t>
              </a:r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6791325" y="3005138"/>
              <a:ext cx="9191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2000" b="0" baseline="40000">
                  <a:solidFill>
                    <a:schemeClr val="tx1"/>
                  </a:solidFill>
                  <a:latin typeface="Times New Roman" pitchFamily="18" charset="0"/>
                </a:rPr>
                <a:t>-10</a:t>
              </a:r>
              <a:r>
                <a:rPr lang="en-US" sz="2000" b="0">
                  <a:solidFill>
                    <a:schemeClr val="tx1"/>
                  </a:solidFill>
                  <a:latin typeface="Times New Roman" pitchFamily="18" charset="0"/>
                </a:rPr>
                <a:t> m</a:t>
              </a:r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5864225" y="3319463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6270625" y="3271838"/>
              <a:ext cx="34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6829425" y="3313113"/>
              <a:ext cx="576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r>
                <a:rPr lang="en-US" sz="2000" b="0" baseline="-26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  <a:r>
                <a:rPr lang="en-US" sz="2000" b="0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5897563" y="2978150"/>
              <a:ext cx="3508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400" b="0">
                  <a:solidFill>
                    <a:srgbClr val="0000FF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0310" name="Rectangle 70"/>
            <p:cNvSpPr>
              <a:spLocks noChangeArrowheads="1"/>
            </p:cNvSpPr>
            <p:nvPr/>
          </p:nvSpPr>
          <p:spPr bwMode="auto">
            <a:xfrm>
              <a:off x="6316663" y="2967038"/>
              <a:ext cx="34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~</a:t>
              </a:r>
            </a:p>
          </p:txBody>
        </p:sp>
      </p:grp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2714625" y="771525"/>
            <a:ext cx="0" cy="34766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569913" y="4159250"/>
            <a:ext cx="8258175" cy="2376488"/>
            <a:chOff x="569913" y="4159250"/>
            <a:chExt cx="8258175" cy="2376488"/>
          </a:xfrm>
        </p:grpSpPr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587375" y="4159250"/>
              <a:ext cx="3233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0" dirty="0">
                  <a:solidFill>
                    <a:schemeClr val="tx1"/>
                  </a:solidFill>
                  <a:latin typeface="Times New Roman" pitchFamily="18" charset="0"/>
                </a:rPr>
                <a:t>Neutrons scattered by nucleus</a:t>
              </a:r>
            </a:p>
          </p:txBody>
        </p:sp>
        <p:sp>
          <p:nvSpPr>
            <p:cNvPr id="10282" name="Rectangle 42"/>
            <p:cNvSpPr>
              <a:spLocks noChangeArrowheads="1"/>
            </p:cNvSpPr>
            <p:nvPr/>
          </p:nvSpPr>
          <p:spPr bwMode="auto">
            <a:xfrm>
              <a:off x="4175125" y="4494213"/>
              <a:ext cx="2717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600" b="0">
                  <a:solidFill>
                    <a:srgbClr val="0000FF"/>
                  </a:solidFill>
                  <a:latin typeface="Times New Roman" pitchFamily="18" charset="0"/>
                </a:rPr>
                <a:t>isotopic substitution - labelling</a:t>
              </a: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6927850" y="4551363"/>
              <a:ext cx="19002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600" dirty="0" err="1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en-US" sz="1600" baseline="-26000" dirty="0" err="1">
                  <a:solidFill>
                    <a:srgbClr val="FF3300"/>
                  </a:solidFill>
                  <a:latin typeface="Times New Roman" pitchFamily="18" charset="0"/>
                </a:rPr>
                <a:t>H</a:t>
              </a:r>
              <a:r>
                <a:rPr lang="en-US" sz="1600" dirty="0">
                  <a:solidFill>
                    <a:srgbClr val="FF3300"/>
                  </a:solidFill>
                  <a:latin typeface="Times New Roman" pitchFamily="18" charset="0"/>
                </a:rPr>
                <a:t> = -3.74 x 10</a:t>
              </a:r>
              <a:r>
                <a:rPr lang="en-US" sz="1600" baseline="40000" dirty="0">
                  <a:solidFill>
                    <a:srgbClr val="FF3300"/>
                  </a:solidFill>
                  <a:latin typeface="Times New Roman" pitchFamily="18" charset="0"/>
                </a:rPr>
                <a:t>-15</a:t>
              </a:r>
              <a:r>
                <a:rPr lang="en-US" sz="1600" dirty="0">
                  <a:solidFill>
                    <a:srgbClr val="FF3300"/>
                  </a:solidFill>
                  <a:latin typeface="Times New Roman" pitchFamily="18" charset="0"/>
                </a:rPr>
                <a:t> m</a:t>
              </a:r>
            </a:p>
            <a:p>
              <a:pPr defTabSz="762000"/>
              <a:r>
                <a:rPr lang="en-US" sz="1600" dirty="0" err="1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en-US" sz="1600" baseline="-26000" dirty="0" err="1">
                  <a:solidFill>
                    <a:srgbClr val="FF3300"/>
                  </a:solidFill>
                  <a:latin typeface="Times New Roman" pitchFamily="18" charset="0"/>
                </a:rPr>
                <a:t>D</a:t>
              </a:r>
              <a:r>
                <a:rPr lang="en-US" sz="1600" dirty="0">
                  <a:solidFill>
                    <a:srgbClr val="FF3300"/>
                  </a:solidFill>
                  <a:latin typeface="Times New Roman" pitchFamily="18" charset="0"/>
                </a:rPr>
                <a:t> = +6.67 x 10</a:t>
              </a:r>
              <a:r>
                <a:rPr lang="en-US" sz="1600" baseline="40000" dirty="0">
                  <a:solidFill>
                    <a:srgbClr val="FF3300"/>
                  </a:solidFill>
                  <a:latin typeface="Times New Roman" pitchFamily="18" charset="0"/>
                </a:rPr>
                <a:t>-15</a:t>
              </a:r>
              <a:r>
                <a:rPr lang="en-US" sz="1600" dirty="0">
                  <a:solidFill>
                    <a:srgbClr val="FF3300"/>
                  </a:solidFill>
                  <a:latin typeface="Times New Roman" pitchFamily="18" charset="0"/>
                </a:rPr>
                <a:t> m</a:t>
              </a: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175125" y="4873625"/>
              <a:ext cx="46021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US" sz="1600" b="0" dirty="0">
                  <a:solidFill>
                    <a:srgbClr val="0000FF"/>
                  </a:solidFill>
                  <a:latin typeface="Times New Roman" pitchFamily="18" charset="0"/>
                </a:rPr>
                <a:t>complex sample environment </a:t>
              </a:r>
            </a:p>
            <a:p>
              <a:pPr defTabSz="762000"/>
              <a:r>
                <a:rPr lang="en-US" sz="1600" b="0" dirty="0">
                  <a:solidFill>
                    <a:srgbClr val="0000FF"/>
                  </a:solidFill>
                  <a:latin typeface="Times New Roman" pitchFamily="18" charset="0"/>
                </a:rPr>
                <a:t>repetitive measurements</a:t>
              </a:r>
            </a:p>
          </p:txBody>
        </p:sp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4175125" y="5575300"/>
              <a:ext cx="32083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600" b="0">
                  <a:solidFill>
                    <a:srgbClr val="0000FF"/>
                  </a:solidFill>
                  <a:latin typeface="Times New Roman" pitchFamily="18" charset="0"/>
                </a:rPr>
                <a:t>nuclear reactors or spallation sources</a:t>
              </a: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 flipV="1">
              <a:off x="709613" y="4548188"/>
              <a:ext cx="3032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>
              <a:off x="569913" y="6530975"/>
              <a:ext cx="8159750" cy="4763"/>
            </a:xfrm>
            <a:prstGeom prst="line">
              <a:avLst/>
            </a:prstGeom>
            <a:noFill/>
            <a:ln w="57150" cmpd="thinThick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295275"/>
            <a:ext cx="4552950" cy="2442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6979" name="Picture 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61651"/>
            <a:ext cx="3324225" cy="261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980" name="Picture 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476" y="313481"/>
            <a:ext cx="3895724" cy="628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034" y="876300"/>
            <a:ext cx="5824916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09551" y="1047750"/>
          <a:ext cx="5487768" cy="4343400"/>
        </p:xfrm>
        <a:graphic>
          <a:graphicData uri="http://schemas.openxmlformats.org/presentationml/2006/ole">
            <p:oleObj spid="_x0000_s131075" name="SPW 6.0 Graph" r:id="rId3" imgW="5798160" imgH="4588200" progId="SigmaPlotGraphicObject.4">
              <p:embed/>
            </p:oleObj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4933950" y="1681220"/>
          <a:ext cx="3752850" cy="4205230"/>
        </p:xfrm>
        <a:graphic>
          <a:graphicData uri="http://schemas.openxmlformats.org/presentationml/2006/ole">
            <p:oleObj spid="_x0000_s131077" name="SPW 6.0 Graph" r:id="rId4" imgW="5612400" imgH="6283440" progId="SigmaPlotGraphicObject.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9300" y="466725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Structural study of lipids at the oil-water interface</a:t>
            </a:r>
            <a:endParaRPr lang="en-GB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38475" y="561975"/>
            <a:ext cx="3650416" cy="5133974"/>
            <a:chOff x="3038475" y="561975"/>
            <a:chExt cx="3650416" cy="5133974"/>
          </a:xfrm>
        </p:grpSpPr>
        <p:graphicFrame>
          <p:nvGraphicFramePr>
            <p:cNvPr id="135169" name="Object 1"/>
            <p:cNvGraphicFramePr>
              <a:graphicFrameLocks noChangeAspect="1"/>
            </p:cNvGraphicFramePr>
            <p:nvPr/>
          </p:nvGraphicFramePr>
          <p:xfrm>
            <a:off x="3038475" y="561975"/>
            <a:ext cx="3650416" cy="5133974"/>
          </p:xfrm>
          <a:graphic>
            <a:graphicData uri="http://schemas.openxmlformats.org/presentationml/2006/ole">
              <p:oleObj spid="_x0000_s135169" name="SPW 6.0 Graph" r:id="rId3" imgW="5644591" imgH="7945222" progId="SigmaPlotGraphicObject.4">
                <p:embed/>
              </p:oleObj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267074" y="590550"/>
              <a:ext cx="3143251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Volume fraction profiles 0.26  &amp; 0.06 mg m</a:t>
              </a:r>
              <a:r>
                <a:rPr lang="en-GB" sz="1200" baseline="30000" dirty="0" smtClean="0"/>
                <a:t>-2</a:t>
              </a:r>
            </a:p>
            <a:p>
              <a:pPr algn="ctr"/>
              <a:endParaRPr lang="en-GB" sz="12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/>
        </p:nvGraphicFramePr>
        <p:xfrm>
          <a:off x="2733675" y="2927333"/>
          <a:ext cx="4695825" cy="3435367"/>
        </p:xfrm>
        <a:graphic>
          <a:graphicData uri="http://schemas.openxmlformats.org/presentationml/2006/ole">
            <p:oleObj spid="_x0000_s134145" name="SPW 6.0 Graph" r:id="rId3" imgW="5420520" imgH="3977640" progId="SigmaPlotGraphicObject.4">
              <p:embed/>
            </p:oleObj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36481" y="291005"/>
            <a:ext cx="2507948" cy="192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98953" y="289453"/>
            <a:ext cx="2516036" cy="19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4920314" y="148562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16813" y="450149"/>
            <a:ext cx="4066371" cy="1938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952023" y="1485628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136515" y="148562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68225" y="1485628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026974" y="148562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58683" y="1485628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816538" y="148562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48248" y="1485628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2580632">
            <a:off x="4865752" y="1195154"/>
            <a:ext cx="1157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2580632">
            <a:off x="4885580" y="1171695"/>
            <a:ext cx="1157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6473848">
            <a:off x="5044072" y="1113433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6473848">
            <a:off x="5074247" y="1124188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4843058">
            <a:off x="5074044" y="1379335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4843058">
            <a:off x="5044774" y="1392793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8120485">
            <a:off x="4901275" y="1432165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8120485">
            <a:off x="4874387" y="1413615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53504" y="1489746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285213" y="148974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363046" y="1489746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394755" y="148974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69705" y="1489746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501414" y="1489747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580632">
            <a:off x="5285017" y="1197881"/>
            <a:ext cx="1157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2580632">
            <a:off x="5304846" y="1174422"/>
            <a:ext cx="1157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6473848">
            <a:off x="5463338" y="1116160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6473848">
            <a:off x="5493513" y="1126915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4843058">
            <a:off x="5493310" y="1382062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4843058">
            <a:off x="5464039" y="1395520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8120485">
            <a:off x="5320541" y="1434891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8120485">
            <a:off x="5293653" y="1416342"/>
            <a:ext cx="1171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87291" y="1122561"/>
            <a:ext cx="1516288" cy="29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87291" y="1615462"/>
            <a:ext cx="1516288" cy="29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87291" y="1373387"/>
            <a:ext cx="1516288" cy="29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87291" y="1516298"/>
            <a:ext cx="1516288" cy="29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493578" y="1478762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525286" y="1478764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603120" y="1478762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634828" y="1478764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709778" y="1478762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741488" y="1478764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2580632">
            <a:off x="4525091" y="1186894"/>
            <a:ext cx="1157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2580632">
            <a:off x="4544920" y="1163434"/>
            <a:ext cx="1157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6473848">
            <a:off x="4703409" y="1105173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6473848">
            <a:off x="4733584" y="1115928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4843058">
            <a:off x="4733382" y="1371075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4843058">
            <a:off x="4704111" y="1384534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8120485">
            <a:off x="4560614" y="1423905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8120485">
            <a:off x="4533725" y="1405355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577196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08906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686738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718447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793397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825107" y="1465027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2580632">
            <a:off x="5608710" y="1173159"/>
            <a:ext cx="1157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2580632">
            <a:off x="5628539" y="1149699"/>
            <a:ext cx="1157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4843058">
            <a:off x="5817002" y="1357340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4843058">
            <a:off x="5787729" y="1370798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8120485">
            <a:off x="5644233" y="1410169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8120485">
            <a:off x="5617343" y="1391619"/>
            <a:ext cx="117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290"/>
          <p:cNvSpPr txBox="1"/>
          <p:nvPr/>
        </p:nvSpPr>
        <p:spPr>
          <a:xfrm>
            <a:off x="3126389" y="682983"/>
            <a:ext cx="1661937" cy="218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Oil phase ( </a:t>
            </a:r>
            <a:r>
              <a:rPr lang="en-GB" sz="1200" dirty="0" err="1" smtClean="0"/>
              <a:t>Nb</a:t>
            </a:r>
            <a:r>
              <a:rPr lang="en-GB" sz="1200" dirty="0" smtClean="0"/>
              <a:t> = 2.07 x 10</a:t>
            </a:r>
            <a:r>
              <a:rPr lang="en-GB" sz="1200" baseline="30000" dirty="0" smtClean="0"/>
              <a:t>-6</a:t>
            </a:r>
            <a:r>
              <a:rPr lang="en-GB" sz="1200" dirty="0" smtClean="0"/>
              <a:t> Å</a:t>
            </a:r>
            <a:r>
              <a:rPr lang="en-GB" sz="1200" baseline="30000" dirty="0" smtClean="0"/>
              <a:t>-2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68" name="TextBox 293"/>
          <p:cNvSpPr txBox="1"/>
          <p:nvPr/>
        </p:nvSpPr>
        <p:spPr>
          <a:xfrm>
            <a:off x="3154811" y="1724934"/>
            <a:ext cx="2351793" cy="2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Aqueous phase D</a:t>
            </a:r>
            <a:r>
              <a:rPr lang="en-GB" sz="1050" baseline="-25000" dirty="0" smtClean="0"/>
              <a:t>2</a:t>
            </a:r>
            <a:r>
              <a:rPr lang="en-GB" sz="1200" dirty="0" smtClean="0"/>
              <a:t>0 (</a:t>
            </a:r>
            <a:r>
              <a:rPr lang="en-GB" sz="1200" dirty="0" err="1" smtClean="0"/>
              <a:t>Nb</a:t>
            </a:r>
            <a:r>
              <a:rPr lang="en-GB" sz="1200" dirty="0" smtClean="0"/>
              <a:t> = 6.35 x 10</a:t>
            </a:r>
            <a:r>
              <a:rPr lang="en-GB" sz="1200" baseline="30000" dirty="0" smtClean="0"/>
              <a:t>-6</a:t>
            </a:r>
            <a:r>
              <a:rPr lang="en-GB" sz="1200" dirty="0" smtClean="0"/>
              <a:t> Å</a:t>
            </a:r>
            <a:r>
              <a:rPr lang="en-GB" sz="1200" baseline="30000" dirty="0" smtClean="0"/>
              <a:t>-2</a:t>
            </a:r>
            <a:r>
              <a:rPr lang="en-GB" sz="1200" dirty="0" smtClean="0"/>
              <a:t>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267766" y="2271711"/>
            <a:ext cx="1964654" cy="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297"/>
          <p:cNvSpPr txBox="1"/>
          <p:nvPr/>
        </p:nvSpPr>
        <p:spPr>
          <a:xfrm>
            <a:off x="3557898" y="2016697"/>
            <a:ext cx="1463591" cy="248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Increasing spread amount</a:t>
            </a:r>
            <a:endParaRPr lang="en-GB" sz="1200" dirty="0"/>
          </a:p>
        </p:txBody>
      </p:sp>
      <p:sp>
        <p:nvSpPr>
          <p:cNvPr id="71" name="TextBox 300"/>
          <p:cNvSpPr txBox="1"/>
          <p:nvPr/>
        </p:nvSpPr>
        <p:spPr>
          <a:xfrm>
            <a:off x="4088144" y="1440132"/>
            <a:ext cx="258138" cy="220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d1</a:t>
            </a:r>
            <a:endParaRPr lang="en-GB" sz="1000" dirty="0"/>
          </a:p>
        </p:txBody>
      </p:sp>
      <p:sp>
        <p:nvSpPr>
          <p:cNvPr id="72" name="TextBox 301"/>
          <p:cNvSpPr txBox="1"/>
          <p:nvPr/>
        </p:nvSpPr>
        <p:spPr>
          <a:xfrm>
            <a:off x="4088144" y="1314095"/>
            <a:ext cx="258137" cy="220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d2</a:t>
            </a:r>
            <a:endParaRPr lang="en-GB" sz="1000" dirty="0"/>
          </a:p>
        </p:txBody>
      </p:sp>
      <p:sp>
        <p:nvSpPr>
          <p:cNvPr id="73" name="TextBox 302"/>
          <p:cNvSpPr txBox="1"/>
          <p:nvPr/>
        </p:nvSpPr>
        <p:spPr>
          <a:xfrm>
            <a:off x="4088561" y="1114250"/>
            <a:ext cx="258137" cy="220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d3</a:t>
            </a:r>
            <a:endParaRPr lang="en-GB" sz="1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228149" y="1228025"/>
            <a:ext cx="1832237" cy="376974"/>
            <a:chOff x="1468734" y="2063027"/>
            <a:chExt cx="2333139" cy="478928"/>
          </a:xfrm>
        </p:grpSpPr>
        <p:sp>
          <p:nvSpPr>
            <p:cNvPr id="128" name="TextBox 299"/>
            <p:cNvSpPr txBox="1"/>
            <p:nvPr/>
          </p:nvSpPr>
          <p:spPr>
            <a:xfrm>
              <a:off x="1507121" y="2063027"/>
              <a:ext cx="328709" cy="2805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 smtClean="0"/>
                <a:t>d2</a:t>
              </a:r>
              <a:endParaRPr lang="en-GB" sz="1000" dirty="0"/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5400000">
              <a:off x="2329661" y="235665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2369184" y="235665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2473384" y="2224462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2512907" y="2224462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2642260" y="2335780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2681782" y="2335780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2764424" y="222794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2803947" y="222794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2904554" y="2335779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2944078" y="2335780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3033905" y="2245332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3073428" y="2245333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3209969" y="2339255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3249492" y="2339257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3350097" y="2238376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3389620" y="2238377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866941" y="2302788"/>
              <a:ext cx="1889959" cy="3479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866941" y="2490637"/>
              <a:ext cx="1889959" cy="3479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866941" y="2167119"/>
              <a:ext cx="1889959" cy="3479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777147" y="2327587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1816669" y="2327587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1906497" y="223714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1946020" y="2237141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2082559" y="2331065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2122082" y="2331065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2222689" y="2230184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2262212" y="2230184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3504934" y="2344063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3544457" y="2344063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3665226" y="2229288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3704748" y="2229288"/>
              <a:ext cx="1397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Box 298"/>
            <p:cNvSpPr txBox="1"/>
            <p:nvPr/>
          </p:nvSpPr>
          <p:spPr>
            <a:xfrm>
              <a:off x="1468734" y="2261451"/>
              <a:ext cx="328709" cy="280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 smtClean="0"/>
                <a:t>d1</a:t>
              </a:r>
              <a:endParaRPr lang="en-GB" sz="1000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54750" y="2395307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02214" y="2306624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3548544" y="2396556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3715291" y="2299129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3082330" y="2310370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2954151" y="2412794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19165" y="2309121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2694388" y="2407798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24238" y="2299129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382445" y="2431531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274684" y="2305374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2129488" y="2404051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1945726" y="2306624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1823218" y="2404051"/>
              <a:ext cx="86582" cy="838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75" name="Oval 74"/>
          <p:cNvSpPr/>
          <p:nvPr/>
        </p:nvSpPr>
        <p:spPr>
          <a:xfrm>
            <a:off x="4533581" y="1539734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4649384" y="1540717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751828" y="1544649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4856942" y="1548582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068063" y="1551532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5178524" y="1546616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299671" y="1553497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4966511" y="1542683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621253" y="1530885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509902" y="1549566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5406570" y="1550548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5728148" y="1524987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838608" y="152597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4624443" y="1215288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4705506" y="1177929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4706397" y="1258549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4629788" y="1297874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4962057" y="122512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043120" y="118776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044010" y="126838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4967401" y="1307706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5384298" y="122512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5465362" y="118776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5466252" y="1268380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5389644" y="1307706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5704988" y="1207423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5786942" y="1250683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5710334" y="1290009"/>
            <a:ext cx="67994" cy="6598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5534025" y="552450"/>
            <a:ext cx="1276350" cy="209550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443156" y="1873902"/>
            <a:ext cx="2262569" cy="326373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054025" y="1019175"/>
            <a:ext cx="975425" cy="186288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5914861" y="1476375"/>
            <a:ext cx="847889" cy="8058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942695" y="1554174"/>
            <a:ext cx="1429655" cy="265101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 flipV="1">
            <a:off x="1838325" y="1889854"/>
            <a:ext cx="1289446" cy="300895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7" idx="1"/>
          </p:cNvCxnSpPr>
          <p:nvPr/>
        </p:nvCxnSpPr>
        <p:spPr>
          <a:xfrm rot="10800000">
            <a:off x="996151" y="564837"/>
            <a:ext cx="2130238" cy="227162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 flipV="1">
            <a:off x="1609726" y="1575880"/>
            <a:ext cx="733561" cy="233869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>
            <a:off x="1136397" y="1181917"/>
            <a:ext cx="1195596" cy="177892"/>
          </a:xfrm>
          <a:prstGeom prst="straightConnector1">
            <a:avLst/>
          </a:prstGeom>
          <a:ln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3100" y="969963"/>
            <a:ext cx="1484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Final Remarks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8013" y="1536700"/>
            <a:ext cx="7327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►	</a:t>
            </a:r>
            <a:r>
              <a:rPr lang="en-GB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Application and refinement of a method for structural studies at a </a:t>
            </a:r>
          </a:p>
          <a:p>
            <a:r>
              <a:rPr lang="en-GB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	liquid-liquid interface using neutron reflectometery.</a:t>
            </a:r>
            <a:endParaRPr lang="en-US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8013" y="2609850"/>
            <a:ext cx="7899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► 	Absorption isotherms and molecular conformations have been deduced.</a:t>
            </a:r>
            <a:endParaRPr lang="en-US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8013" y="3525838"/>
            <a:ext cx="6983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► 	We have recently extend these studies to lipids conformations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	and interactions at Liquid – Liquid interfaces.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9600" y="4614863"/>
            <a:ext cx="7906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► 	We have also working on application of series of isotopic substitutions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	to resolve the distribution of oil and water at these important interfaces.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1475" y="209550"/>
            <a:ext cx="666750" cy="495300"/>
            <a:chOff x="190500" y="3495675"/>
            <a:chExt cx="666750" cy="495300"/>
          </a:xfrm>
        </p:grpSpPr>
        <p:sp>
          <p:nvSpPr>
            <p:cNvPr id="9" name="Rectangle 8"/>
            <p:cNvSpPr/>
            <p:nvPr/>
          </p:nvSpPr>
          <p:spPr>
            <a:xfrm>
              <a:off x="190500" y="3495675"/>
              <a:ext cx="666750" cy="4953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1794" y="3540125"/>
              <a:ext cx="284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3375" y="219075"/>
            <a:ext cx="4972050" cy="466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4050" y="2981325"/>
            <a:ext cx="6229350" cy="2305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57860"/>
            <a:ext cx="523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Partial structural study at the oil-water interface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509" y="3086100"/>
            <a:ext cx="6000433" cy="20891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66950" y="5532388"/>
            <a:ext cx="5905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Calibri" pitchFamily="34" charset="0"/>
              </a:rPr>
              <a:t>a) Possible number density profiles of water (</a:t>
            </a:r>
            <a:r>
              <a:rPr lang="en-GB" sz="1200" dirty="0" err="1" smtClean="0">
                <a:latin typeface="Calibri" pitchFamily="34" charset="0"/>
              </a:rPr>
              <a:t>nw</a:t>
            </a:r>
            <a:r>
              <a:rPr lang="en-GB" sz="1200" dirty="0" smtClean="0">
                <a:latin typeface="Calibri" pitchFamily="34" charset="0"/>
              </a:rPr>
              <a:t>) and oil (no). The oil number density is per </a:t>
            </a:r>
            <a:r>
              <a:rPr lang="en-GB" sz="1200" dirty="0" err="1" smtClean="0">
                <a:latin typeface="Calibri" pitchFamily="34" charset="0"/>
              </a:rPr>
              <a:t>methylene</a:t>
            </a:r>
            <a:r>
              <a:rPr lang="en-GB" sz="1200" dirty="0" smtClean="0">
                <a:latin typeface="Calibri" pitchFamily="34" charset="0"/>
              </a:rPr>
              <a:t> unit. b) Corresponding scattering length density profile. The width of the scattering length density profile is ~5Å which agrees with theory and our previous neutron experiment.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1763" y="1162051"/>
            <a:ext cx="4733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Contrast	                         hexadecane	water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1		4e-6 Å</a:t>
            </a:r>
            <a:r>
              <a:rPr lang="en-GB" sz="1400" baseline="30000" dirty="0" smtClean="0">
                <a:latin typeface="Calibri" pitchFamily="34" charset="0"/>
              </a:rPr>
              <a:t>-2</a:t>
            </a:r>
            <a:r>
              <a:rPr lang="en-GB" sz="1400" dirty="0" smtClean="0">
                <a:latin typeface="Calibri" pitchFamily="34" charset="0"/>
              </a:rPr>
              <a:t> 	  	D2O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2		4e-6 Å</a:t>
            </a:r>
            <a:r>
              <a:rPr lang="en-GB" sz="1400" baseline="30000" dirty="0" smtClean="0">
                <a:latin typeface="Calibri" pitchFamily="34" charset="0"/>
              </a:rPr>
              <a:t>-2</a:t>
            </a:r>
            <a:r>
              <a:rPr lang="en-GB" sz="1400" dirty="0" smtClean="0">
                <a:latin typeface="Calibri" pitchFamily="34" charset="0"/>
              </a:rPr>
              <a:t>	  	H2O       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3		4e-6 Å</a:t>
            </a:r>
            <a:r>
              <a:rPr lang="en-GB" sz="1400" baseline="30000" dirty="0" smtClean="0">
                <a:latin typeface="Calibri" pitchFamily="34" charset="0"/>
              </a:rPr>
              <a:t>-2</a:t>
            </a:r>
            <a:r>
              <a:rPr lang="en-GB" sz="1400" dirty="0" smtClean="0">
                <a:latin typeface="Calibri" pitchFamily="34" charset="0"/>
              </a:rPr>
              <a:t>	  	3e-6 Å</a:t>
            </a:r>
            <a:r>
              <a:rPr lang="en-GB" sz="1400" baseline="30000" dirty="0" smtClean="0">
                <a:latin typeface="Calibri" pitchFamily="34" charset="0"/>
              </a:rPr>
              <a:t>-2</a:t>
            </a:r>
            <a:r>
              <a:rPr lang="en-GB" sz="1400" dirty="0" smtClean="0">
                <a:latin typeface="Calibri" pitchFamily="34" charset="0"/>
              </a:rPr>
              <a:t>            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4		</a:t>
            </a:r>
            <a:r>
              <a:rPr lang="en-GB" sz="1400" dirty="0" err="1" smtClean="0">
                <a:latin typeface="Calibri" pitchFamily="34" charset="0"/>
              </a:rPr>
              <a:t>CMSi</a:t>
            </a:r>
            <a:r>
              <a:rPr lang="en-GB" sz="1400" dirty="0" smtClean="0">
                <a:latin typeface="Calibri" pitchFamily="34" charset="0"/>
              </a:rPr>
              <a:t>	  	D2O                       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5		</a:t>
            </a:r>
            <a:r>
              <a:rPr lang="en-GB" sz="1400" dirty="0" err="1" smtClean="0">
                <a:latin typeface="Calibri" pitchFamily="34" charset="0"/>
              </a:rPr>
              <a:t>CMSi</a:t>
            </a:r>
            <a:r>
              <a:rPr lang="en-GB" sz="1400" dirty="0" smtClean="0">
                <a:latin typeface="Calibri" pitchFamily="34" charset="0"/>
              </a:rPr>
              <a:t>	 	 H2O                          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6		</a:t>
            </a:r>
            <a:r>
              <a:rPr lang="en-GB" sz="1400" dirty="0" err="1" smtClean="0">
                <a:latin typeface="Calibri" pitchFamily="34" charset="0"/>
              </a:rPr>
              <a:t>CMSi</a:t>
            </a:r>
            <a:r>
              <a:rPr lang="en-GB" sz="1400" dirty="0" smtClean="0">
                <a:latin typeface="Calibri" pitchFamily="34" charset="0"/>
              </a:rPr>
              <a:t>	  	3e-6 Å</a:t>
            </a:r>
            <a:r>
              <a:rPr lang="en-GB" sz="1400" baseline="30000" dirty="0" smtClean="0">
                <a:latin typeface="Calibri" pitchFamily="34" charset="0"/>
              </a:rPr>
              <a:t>-2</a:t>
            </a:r>
            <a:r>
              <a:rPr lang="en-GB" sz="1400" dirty="0" smtClean="0">
                <a:latin typeface="Calibri" pitchFamily="34" charset="0"/>
              </a:rPr>
              <a:t>	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050" y="528638"/>
            <a:ext cx="8221436" cy="2728170"/>
            <a:chOff x="400050" y="528638"/>
            <a:chExt cx="8221436" cy="2728170"/>
          </a:xfrm>
        </p:grpSpPr>
        <p:pic>
          <p:nvPicPr>
            <p:cNvPr id="174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50" y="1038039"/>
              <a:ext cx="3605150" cy="15982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40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3926" y="528638"/>
              <a:ext cx="3637560" cy="27281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415636" y="3206338"/>
            <a:ext cx="4470318" cy="3425536"/>
            <a:chOff x="415636" y="3206338"/>
            <a:chExt cx="4470318" cy="3425536"/>
          </a:xfrm>
        </p:grpSpPr>
        <p:pic>
          <p:nvPicPr>
            <p:cNvPr id="1740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5454" y="3812474"/>
              <a:ext cx="4000500" cy="2819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415636" y="320633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Reactor Source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7313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err="1" smtClean="0"/>
              <a:t>Spallation</a:t>
            </a:r>
            <a:r>
              <a:rPr lang="en-US" i="1" dirty="0" smtClean="0"/>
              <a:t> Neutron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5138" y="592138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Reflectivity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755900" y="708025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1600">
                <a:solidFill>
                  <a:srgbClr val="0066FF"/>
                </a:solidFill>
                <a:latin typeface="Times New Roman" pitchFamily="18" charset="0"/>
              </a:rPr>
              <a:t>Theory</a:t>
            </a: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2714625" y="727075"/>
            <a:ext cx="0" cy="39211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38338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0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50" name="Picture 62" descr="E:\researchQ\talk\pe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7" y="1620198"/>
            <a:ext cx="1196975" cy="190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376" name="Rectangle 88"/>
          <p:cNvSpPr>
            <a:spLocks noChangeArrowheads="1"/>
          </p:cNvSpPr>
          <p:nvPr/>
        </p:nvSpPr>
        <p:spPr bwMode="auto">
          <a:xfrm>
            <a:off x="42862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2238375" y="1354138"/>
            <a:ext cx="6173788" cy="2522537"/>
            <a:chOff x="2238375" y="1354138"/>
            <a:chExt cx="6173788" cy="2522537"/>
          </a:xfrm>
        </p:grpSpPr>
        <p:sp>
          <p:nvSpPr>
            <p:cNvPr id="12351" name="Text Box 63"/>
            <p:cNvSpPr txBox="1">
              <a:spLocks noChangeArrowheads="1"/>
            </p:cNvSpPr>
            <p:nvPr/>
          </p:nvSpPr>
          <p:spPr bwMode="auto">
            <a:xfrm>
              <a:off x="2752725" y="1354138"/>
              <a:ext cx="3906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A newer version of well known phenomenon</a:t>
              </a:r>
              <a:r>
                <a:rPr lang="en-US" sz="1600" b="0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2352" name="Text Box 64"/>
            <p:cNvSpPr txBox="1">
              <a:spLocks noChangeArrowheads="1"/>
            </p:cNvSpPr>
            <p:nvPr/>
          </p:nvSpPr>
          <p:spPr bwMode="auto">
            <a:xfrm>
              <a:off x="2844800" y="1843088"/>
              <a:ext cx="1690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Refraction of light</a:t>
              </a:r>
            </a:p>
          </p:txBody>
        </p:sp>
        <p:grpSp>
          <p:nvGrpSpPr>
            <p:cNvPr id="2" name="Group 74"/>
            <p:cNvGrpSpPr>
              <a:grpSpLocks/>
            </p:cNvGrpSpPr>
            <p:nvPr/>
          </p:nvGrpSpPr>
          <p:grpSpPr bwMode="auto">
            <a:xfrm>
              <a:off x="3151188" y="2439988"/>
              <a:ext cx="1570037" cy="825500"/>
              <a:chOff x="1775" y="1546"/>
              <a:chExt cx="989" cy="520"/>
            </a:xfrm>
          </p:grpSpPr>
          <p:sp>
            <p:nvSpPr>
              <p:cNvPr id="12338" name="Line 50"/>
              <p:cNvSpPr>
                <a:spLocks noChangeShapeType="1"/>
              </p:cNvSpPr>
              <p:nvPr/>
            </p:nvSpPr>
            <p:spPr bwMode="auto">
              <a:xfrm>
                <a:off x="1775" y="1809"/>
                <a:ext cx="9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1" name="Line 53"/>
              <p:cNvSpPr>
                <a:spLocks noChangeShapeType="1"/>
              </p:cNvSpPr>
              <p:nvPr/>
            </p:nvSpPr>
            <p:spPr bwMode="auto">
              <a:xfrm>
                <a:off x="1804" y="1605"/>
                <a:ext cx="51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2" name="Line 54"/>
              <p:cNvSpPr>
                <a:spLocks noChangeShapeType="1"/>
              </p:cNvSpPr>
              <p:nvPr/>
            </p:nvSpPr>
            <p:spPr bwMode="auto">
              <a:xfrm flipV="1">
                <a:off x="2322" y="1629"/>
                <a:ext cx="32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3" name="Line 55"/>
              <p:cNvSpPr>
                <a:spLocks noChangeShapeType="1"/>
              </p:cNvSpPr>
              <p:nvPr/>
            </p:nvSpPr>
            <p:spPr bwMode="auto">
              <a:xfrm>
                <a:off x="2324" y="1825"/>
                <a:ext cx="200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3" name="Line 65"/>
              <p:cNvSpPr>
                <a:spLocks noChangeShapeType="1"/>
              </p:cNvSpPr>
              <p:nvPr/>
            </p:nvSpPr>
            <p:spPr bwMode="auto">
              <a:xfrm>
                <a:off x="2318" y="1546"/>
                <a:ext cx="2" cy="5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54" name="Text Box 66"/>
            <p:cNvSpPr txBox="1">
              <a:spLocks noChangeArrowheads="1"/>
            </p:cNvSpPr>
            <p:nvPr/>
          </p:nvSpPr>
          <p:spPr bwMode="auto">
            <a:xfrm>
              <a:off x="2276475" y="3081338"/>
              <a:ext cx="7159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chemeClr val="tx1"/>
                  </a:solidFill>
                  <a:latin typeface="Times New Roman" pitchFamily="18" charset="0"/>
                </a:rPr>
                <a:t>Dense  (n)</a:t>
              </a:r>
            </a:p>
          </p:txBody>
        </p:sp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2238375" y="2617788"/>
              <a:ext cx="7397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chemeClr val="tx1"/>
                  </a:solidFill>
                  <a:latin typeface="Times New Roman" pitchFamily="18" charset="0"/>
                </a:rPr>
                <a:t>Less dense</a:t>
              </a:r>
            </a:p>
            <a:p>
              <a:r>
                <a:rPr lang="en-US" sz="1000" b="0">
                  <a:solidFill>
                    <a:schemeClr val="tx1"/>
                  </a:solidFill>
                  <a:latin typeface="Times New Roman" pitchFamily="18" charset="0"/>
                </a:rPr>
                <a:t>(air n =1 )</a:t>
              </a:r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4975225" y="2392363"/>
              <a:ext cx="1570038" cy="825500"/>
              <a:chOff x="3134" y="1507"/>
              <a:chExt cx="989" cy="520"/>
            </a:xfrm>
          </p:grpSpPr>
          <p:sp>
            <p:nvSpPr>
              <p:cNvPr id="12364" name="Line 76"/>
              <p:cNvSpPr>
                <a:spLocks noChangeShapeType="1"/>
              </p:cNvSpPr>
              <p:nvPr/>
            </p:nvSpPr>
            <p:spPr bwMode="auto">
              <a:xfrm>
                <a:off x="3134" y="1770"/>
                <a:ext cx="9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5" name="Line 77"/>
              <p:cNvSpPr>
                <a:spLocks noChangeShapeType="1"/>
              </p:cNvSpPr>
              <p:nvPr/>
            </p:nvSpPr>
            <p:spPr bwMode="auto">
              <a:xfrm flipV="1">
                <a:off x="3424" y="1770"/>
                <a:ext cx="239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6" name="Line 78"/>
              <p:cNvSpPr>
                <a:spLocks noChangeShapeType="1"/>
              </p:cNvSpPr>
              <p:nvPr/>
            </p:nvSpPr>
            <p:spPr bwMode="auto">
              <a:xfrm flipV="1">
                <a:off x="3681" y="1590"/>
                <a:ext cx="32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8" name="Line 80"/>
              <p:cNvSpPr>
                <a:spLocks noChangeShapeType="1"/>
              </p:cNvSpPr>
              <p:nvPr/>
            </p:nvSpPr>
            <p:spPr bwMode="auto">
              <a:xfrm>
                <a:off x="3677" y="1507"/>
                <a:ext cx="2" cy="5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71" name="Line 83"/>
            <p:cNvSpPr>
              <a:spLocks noChangeShapeType="1"/>
            </p:cNvSpPr>
            <p:nvPr/>
          </p:nvSpPr>
          <p:spPr bwMode="auto">
            <a:xfrm>
              <a:off x="6832600" y="2811463"/>
              <a:ext cx="1579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372" name="Line 84"/>
            <p:cNvSpPr>
              <a:spLocks noChangeShapeType="1"/>
            </p:cNvSpPr>
            <p:nvPr/>
          </p:nvSpPr>
          <p:spPr bwMode="auto">
            <a:xfrm flipV="1">
              <a:off x="7296150" y="2811463"/>
              <a:ext cx="381000" cy="398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373" name="Line 85"/>
            <p:cNvSpPr>
              <a:spLocks noChangeShapeType="1"/>
            </p:cNvSpPr>
            <p:nvPr/>
          </p:nvSpPr>
          <p:spPr bwMode="auto">
            <a:xfrm flipV="1">
              <a:off x="7710488" y="2798763"/>
              <a:ext cx="592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374" name="Line 86"/>
            <p:cNvSpPr>
              <a:spLocks noChangeShapeType="1"/>
            </p:cNvSpPr>
            <p:nvPr/>
          </p:nvSpPr>
          <p:spPr bwMode="auto">
            <a:xfrm>
              <a:off x="7699375" y="2401888"/>
              <a:ext cx="3175" cy="81121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2375" name="Object 87"/>
            <p:cNvGraphicFramePr>
              <a:graphicFrameLocks noChangeAspect="1"/>
            </p:cNvGraphicFramePr>
            <p:nvPr/>
          </p:nvGraphicFramePr>
          <p:xfrm>
            <a:off x="5543550" y="3376613"/>
            <a:ext cx="731838" cy="500062"/>
          </p:xfrm>
          <a:graphic>
            <a:graphicData uri="http://schemas.openxmlformats.org/presentationml/2006/ole">
              <p:oleObj spid="_x0000_s136195" r:id="rId5" imgW="571252" imgH="393529" progId="Equation.3">
                <p:embed/>
              </p:oleObj>
            </a:graphicData>
          </a:graphic>
        </p:graphicFrame>
        <p:sp>
          <p:nvSpPr>
            <p:cNvPr id="12377" name="Text Box 89"/>
            <p:cNvSpPr txBox="1">
              <a:spLocks noChangeArrowheads="1"/>
            </p:cNvSpPr>
            <p:nvPr/>
          </p:nvSpPr>
          <p:spPr bwMode="auto">
            <a:xfrm>
              <a:off x="5607050" y="2836863"/>
              <a:ext cx="241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2378" name="Text Box 90"/>
            <p:cNvSpPr txBox="1">
              <a:spLocks noChangeArrowheads="1"/>
            </p:cNvSpPr>
            <p:nvPr/>
          </p:nvSpPr>
          <p:spPr bwMode="auto">
            <a:xfrm>
              <a:off x="5811838" y="2387600"/>
              <a:ext cx="263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i="1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9613" y="4258068"/>
            <a:ext cx="7653337" cy="2338387"/>
            <a:chOff x="709613" y="4103688"/>
            <a:chExt cx="7653337" cy="2338387"/>
          </a:xfrm>
        </p:grpSpPr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6042025" y="5024438"/>
              <a:ext cx="23209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en-GB" b="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Nb</a:t>
              </a:r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/(2</a:t>
              </a:r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 </a:t>
              </a:r>
            </a:p>
            <a:p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 = N</a:t>
              </a:r>
              <a:r>
                <a:rPr lang="en-GB" b="0" baseline="-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/(4</a:t>
              </a:r>
              <a:r>
                <a:rPr lang="en-GB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endParaRPr lang="en-GB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09613" y="4103688"/>
              <a:ext cx="6994525" cy="2338387"/>
              <a:chOff x="709613" y="4103688"/>
              <a:chExt cx="6994525" cy="2338387"/>
            </a:xfrm>
          </p:grpSpPr>
          <p:sp>
            <p:nvSpPr>
              <p:cNvPr id="12331" name="Text Box 43"/>
              <p:cNvSpPr txBox="1">
                <a:spLocks noChangeArrowheads="1"/>
              </p:cNvSpPr>
              <p:nvPr/>
            </p:nvSpPr>
            <p:spPr bwMode="auto">
              <a:xfrm>
                <a:off x="1492250" y="4597400"/>
                <a:ext cx="198913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0">
                    <a:solidFill>
                      <a:srgbClr val="FF0000"/>
                    </a:solidFill>
                    <a:latin typeface="Times New Roman" pitchFamily="18" charset="0"/>
                  </a:rPr>
                  <a:t>1.</a:t>
                </a:r>
                <a:r>
                  <a:rPr lang="en-US" sz="1600" b="0" i="1">
                    <a:solidFill>
                      <a:srgbClr val="FF0000"/>
                    </a:solidFill>
                    <a:latin typeface="Times New Roman" pitchFamily="18" charset="0"/>
                  </a:rPr>
                  <a:t> Principle of Optics </a:t>
                </a:r>
              </a:p>
            </p:txBody>
          </p:sp>
          <p:sp>
            <p:nvSpPr>
              <p:cNvPr id="12332" name="Text Box 44"/>
              <p:cNvSpPr txBox="1">
                <a:spLocks noChangeArrowheads="1"/>
              </p:cNvSpPr>
              <p:nvPr/>
            </p:nvSpPr>
            <p:spPr bwMode="auto">
              <a:xfrm>
                <a:off x="5680075" y="4505325"/>
                <a:ext cx="2024063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0">
                    <a:solidFill>
                      <a:srgbClr val="FF0000"/>
                    </a:solidFill>
                    <a:latin typeface="Times New Roman" pitchFamily="18" charset="0"/>
                  </a:rPr>
                  <a:t>2.</a:t>
                </a:r>
                <a:r>
                  <a:rPr lang="en-US" sz="1600" b="0" i="1">
                    <a:solidFill>
                      <a:srgbClr val="FF0000"/>
                    </a:solidFill>
                    <a:latin typeface="Times New Roman" pitchFamily="18" charset="0"/>
                  </a:rPr>
                  <a:t>  Quantum approach</a:t>
                </a:r>
              </a:p>
            </p:txBody>
          </p:sp>
          <p:graphicFrame>
            <p:nvGraphicFramePr>
              <p:cNvPr id="12333" name="Object 45"/>
              <p:cNvGraphicFramePr>
                <a:graphicFrameLocks noChangeAspect="1"/>
              </p:cNvGraphicFramePr>
              <p:nvPr/>
            </p:nvGraphicFramePr>
            <p:xfrm>
              <a:off x="3897313" y="5170488"/>
              <a:ext cx="1476375" cy="257175"/>
            </p:xfrm>
            <a:graphic>
              <a:graphicData uri="http://schemas.openxmlformats.org/presentationml/2006/ole">
                <p:oleObj spid="_x0000_s136194" r:id="rId6" imgW="1104900" imgH="203200" progId="Equation.3">
                  <p:embed/>
                </p:oleObj>
              </a:graphicData>
            </a:graphic>
          </p:graphicFrame>
          <p:sp>
            <p:nvSpPr>
              <p:cNvPr id="12336" name="Rectangle 48"/>
              <p:cNvSpPr>
                <a:spLocks noChangeArrowheads="1"/>
              </p:cNvSpPr>
              <p:nvPr/>
            </p:nvSpPr>
            <p:spPr bwMode="auto">
              <a:xfrm>
                <a:off x="1182688" y="5435600"/>
                <a:ext cx="6335712" cy="100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Where N is the atomic number density of medium </a:t>
                </a:r>
              </a:p>
              <a:p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 is the bound atom coherent scattering length. </a:t>
                </a:r>
              </a:p>
              <a:p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term </a:t>
                </a:r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en-GB" sz="1000" b="0" baseline="-30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is the absorption cross-section</a:t>
                </a:r>
              </a:p>
              <a:p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For polymeric species and solvents of low relative molecular mass Nb </a:t>
                </a:r>
              </a:p>
              <a:p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can be replaced by the scattering length density of the polymer segment or solvent molecule, </a:t>
                </a:r>
                <a:r>
                  <a:rPr lang="en-GB" sz="10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GB" sz="1200" b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lang="en-GB" sz="1000" b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379" name="Text Box 91"/>
              <p:cNvSpPr txBox="1">
                <a:spLocks noChangeArrowheads="1"/>
              </p:cNvSpPr>
              <p:nvPr/>
            </p:nvSpPr>
            <p:spPr bwMode="auto">
              <a:xfrm>
                <a:off x="709613" y="4103688"/>
                <a:ext cx="33337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 i="1" dirty="0">
                    <a:solidFill>
                      <a:srgbClr val="0066FF"/>
                    </a:solidFill>
                    <a:latin typeface="Times New Roman" pitchFamily="18" charset="0"/>
                  </a:rPr>
                  <a:t>In case of neutron for most materials n &lt;&lt;1</a:t>
                </a:r>
              </a:p>
            </p:txBody>
          </p:sp>
        </p:grpSp>
      </p:grpSp>
      <p:sp>
        <p:nvSpPr>
          <p:cNvPr id="12382" name="Line 94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83" name="Line 95"/>
          <p:cNvSpPr>
            <a:spLocks noChangeShapeType="1"/>
          </p:cNvSpPr>
          <p:nvPr/>
        </p:nvSpPr>
        <p:spPr bwMode="auto">
          <a:xfrm>
            <a:off x="569913" y="6685355"/>
            <a:ext cx="8159750" cy="4763"/>
          </a:xfrm>
          <a:prstGeom prst="line">
            <a:avLst/>
          </a:prstGeom>
          <a:noFill/>
          <a:ln w="57150" cmpd="thinThick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113808" y="3586782"/>
            <a:ext cx="6057529" cy="1038225"/>
            <a:chOff x="2113808" y="3586782"/>
            <a:chExt cx="6057529" cy="1038225"/>
          </a:xfrm>
        </p:grpSpPr>
        <p:sp>
          <p:nvSpPr>
            <p:cNvPr id="43" name="TextBox 42"/>
            <p:cNvSpPr txBox="1"/>
            <p:nvPr/>
          </p:nvSpPr>
          <p:spPr>
            <a:xfrm>
              <a:off x="2113808" y="3835730"/>
              <a:ext cx="3743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 French, Snell's Law is called "la </a:t>
              </a:r>
              <a:r>
                <a:rPr lang="en-US" sz="1200" dirty="0" err="1" smtClean="0"/>
                <a:t>loi</a:t>
              </a:r>
              <a:r>
                <a:rPr lang="en-US" sz="1200" dirty="0" smtClean="0"/>
                <a:t> de Descartes" </a:t>
              </a:r>
              <a:endParaRPr lang="en-US" sz="1200" dirty="0"/>
            </a:p>
          </p:txBody>
        </p:sp>
        <p:pic>
          <p:nvPicPr>
            <p:cNvPr id="13619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4087" y="3586782"/>
              <a:ext cx="857250" cy="1038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5138" y="592138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The neutron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28925" y="635000"/>
            <a:ext cx="152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1600" dirty="0">
                <a:solidFill>
                  <a:schemeClr val="accent2"/>
                </a:solidFill>
              </a:rPr>
              <a:t>Reflectivity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714625" y="727075"/>
            <a:ext cx="0" cy="39211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54"/>
          <p:cNvGrpSpPr>
            <a:grpSpLocks noChangeAspect="1"/>
          </p:cNvGrpSpPr>
          <p:nvPr/>
        </p:nvGrpSpPr>
        <p:grpSpPr bwMode="auto">
          <a:xfrm>
            <a:off x="280988" y="1598613"/>
            <a:ext cx="2246312" cy="668337"/>
            <a:chOff x="171" y="1211"/>
            <a:chExt cx="1764" cy="525"/>
          </a:xfrm>
        </p:grpSpPr>
        <p:sp>
          <p:nvSpPr>
            <p:cNvPr id="13350" name="AutoShape 38"/>
            <p:cNvSpPr>
              <a:spLocks noChangeAspect="1" noChangeArrowheads="1"/>
            </p:cNvSpPr>
            <p:nvPr/>
          </p:nvSpPr>
          <p:spPr bwMode="auto">
            <a:xfrm>
              <a:off x="285" y="1256"/>
              <a:ext cx="1440" cy="480"/>
            </a:xfrm>
            <a:prstGeom prst="cube">
              <a:avLst>
                <a:gd name="adj" fmla="val 81667"/>
              </a:avLst>
            </a:prstGeom>
            <a:gradFill rotWithShape="0">
              <a:gsLst>
                <a:gs pos="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51" name="Freeform 39"/>
            <p:cNvSpPr>
              <a:spLocks noChangeAspect="1"/>
            </p:cNvSpPr>
            <p:nvPr/>
          </p:nvSpPr>
          <p:spPr bwMode="auto">
            <a:xfrm>
              <a:off x="171" y="1211"/>
              <a:ext cx="1764" cy="333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95" y="57"/>
                </a:cxn>
                <a:cxn ang="0">
                  <a:pos x="969" y="138"/>
                </a:cxn>
                <a:cxn ang="0">
                  <a:pos x="1704" y="66"/>
                </a:cxn>
                <a:cxn ang="0">
                  <a:pos x="1764" y="0"/>
                </a:cxn>
                <a:cxn ang="0">
                  <a:pos x="1752" y="153"/>
                </a:cxn>
                <a:cxn ang="0">
                  <a:pos x="1425" y="333"/>
                </a:cxn>
                <a:cxn ang="0">
                  <a:pos x="1515" y="252"/>
                </a:cxn>
                <a:cxn ang="0">
                  <a:pos x="780" y="330"/>
                </a:cxn>
                <a:cxn ang="0">
                  <a:pos x="0" y="249"/>
                </a:cxn>
              </a:cxnLst>
              <a:rect l="0" t="0" r="r" b="b"/>
              <a:pathLst>
                <a:path w="1764" h="333">
                  <a:moveTo>
                    <a:pt x="0" y="249"/>
                  </a:moveTo>
                  <a:lnTo>
                    <a:pt x="195" y="57"/>
                  </a:lnTo>
                  <a:lnTo>
                    <a:pt x="969" y="138"/>
                  </a:lnTo>
                  <a:lnTo>
                    <a:pt x="1704" y="66"/>
                  </a:lnTo>
                  <a:lnTo>
                    <a:pt x="1764" y="0"/>
                  </a:lnTo>
                  <a:lnTo>
                    <a:pt x="1752" y="153"/>
                  </a:lnTo>
                  <a:lnTo>
                    <a:pt x="1425" y="333"/>
                  </a:lnTo>
                  <a:lnTo>
                    <a:pt x="1515" y="252"/>
                  </a:lnTo>
                  <a:lnTo>
                    <a:pt x="780" y="330"/>
                  </a:lnTo>
                  <a:lnTo>
                    <a:pt x="0" y="24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96875" y="22002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q &lt; q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crit</a:t>
            </a:r>
            <a:endParaRPr lang="en-US" sz="2400" b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3" name="Group 55"/>
          <p:cNvGrpSpPr>
            <a:grpSpLocks noChangeAspect="1"/>
          </p:cNvGrpSpPr>
          <p:nvPr/>
        </p:nvGrpSpPr>
        <p:grpSpPr bwMode="auto">
          <a:xfrm>
            <a:off x="3141663" y="1435100"/>
            <a:ext cx="2241550" cy="823913"/>
            <a:chOff x="2171" y="1096"/>
            <a:chExt cx="1764" cy="648"/>
          </a:xfrm>
        </p:grpSpPr>
        <p:sp>
          <p:nvSpPr>
            <p:cNvPr id="13353" name="AutoShape 41"/>
            <p:cNvSpPr>
              <a:spLocks noChangeAspect="1" noChangeArrowheads="1"/>
            </p:cNvSpPr>
            <p:nvPr/>
          </p:nvSpPr>
          <p:spPr bwMode="auto">
            <a:xfrm>
              <a:off x="2264" y="1264"/>
              <a:ext cx="1440" cy="480"/>
            </a:xfrm>
            <a:prstGeom prst="cube">
              <a:avLst>
                <a:gd name="adj" fmla="val 81667"/>
              </a:avLst>
            </a:prstGeom>
            <a:gradFill rotWithShape="0">
              <a:gsLst>
                <a:gs pos="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54" name="Freeform 42"/>
            <p:cNvSpPr>
              <a:spLocks noChangeAspect="1"/>
            </p:cNvSpPr>
            <p:nvPr/>
          </p:nvSpPr>
          <p:spPr bwMode="auto">
            <a:xfrm>
              <a:off x="2171" y="1096"/>
              <a:ext cx="1764" cy="477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68" y="0"/>
                </a:cxn>
                <a:cxn ang="0">
                  <a:pos x="858" y="258"/>
                </a:cxn>
                <a:cxn ang="0">
                  <a:pos x="1635" y="258"/>
                </a:cxn>
                <a:cxn ang="0">
                  <a:pos x="1668" y="219"/>
                </a:cxn>
                <a:cxn ang="0">
                  <a:pos x="1764" y="339"/>
                </a:cxn>
                <a:cxn ang="0">
                  <a:pos x="1407" y="477"/>
                </a:cxn>
                <a:cxn ang="0">
                  <a:pos x="1464" y="417"/>
                </a:cxn>
                <a:cxn ang="0">
                  <a:pos x="684" y="411"/>
                </a:cxn>
                <a:cxn ang="0">
                  <a:pos x="0" y="162"/>
                </a:cxn>
              </a:cxnLst>
              <a:rect l="0" t="0" r="r" b="b"/>
              <a:pathLst>
                <a:path w="1764" h="477">
                  <a:moveTo>
                    <a:pt x="0" y="162"/>
                  </a:moveTo>
                  <a:lnTo>
                    <a:pt x="168" y="0"/>
                  </a:lnTo>
                  <a:lnTo>
                    <a:pt x="858" y="258"/>
                  </a:lnTo>
                  <a:lnTo>
                    <a:pt x="1635" y="258"/>
                  </a:lnTo>
                  <a:lnTo>
                    <a:pt x="1668" y="219"/>
                  </a:lnTo>
                  <a:lnTo>
                    <a:pt x="1764" y="339"/>
                  </a:lnTo>
                  <a:lnTo>
                    <a:pt x="1407" y="477"/>
                  </a:lnTo>
                  <a:lnTo>
                    <a:pt x="1464" y="417"/>
                  </a:lnTo>
                  <a:lnTo>
                    <a:pt x="684" y="411"/>
                  </a:lnTo>
                  <a:lnTo>
                    <a:pt x="0" y="162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284538" y="2271713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q = q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crit</a:t>
            </a:r>
            <a:endParaRPr lang="en-US" sz="2400" b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3359" name="Line 47"/>
          <p:cNvSpPr>
            <a:spLocks noChangeAspect="1" noChangeShapeType="1"/>
          </p:cNvSpPr>
          <p:nvPr/>
        </p:nvSpPr>
        <p:spPr bwMode="auto">
          <a:xfrm flipV="1">
            <a:off x="6911975" y="1379538"/>
            <a:ext cx="808038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Freeform 48"/>
          <p:cNvSpPr>
            <a:spLocks noChangeAspect="1"/>
          </p:cNvSpPr>
          <p:nvPr/>
        </p:nvSpPr>
        <p:spPr bwMode="auto">
          <a:xfrm>
            <a:off x="6896100" y="1809750"/>
            <a:ext cx="476250" cy="830263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62" y="606"/>
              </a:cxn>
              <a:cxn ang="0">
                <a:pos x="114" y="654"/>
              </a:cxn>
              <a:cxn ang="0">
                <a:pos x="294" y="609"/>
              </a:cxn>
              <a:cxn ang="0">
                <a:pos x="375" y="399"/>
              </a:cxn>
              <a:cxn ang="0">
                <a:pos x="321" y="441"/>
              </a:cxn>
              <a:cxn ang="0">
                <a:pos x="159" y="0"/>
              </a:cxn>
              <a:cxn ang="0">
                <a:pos x="0" y="168"/>
              </a:cxn>
            </a:cxnLst>
            <a:rect l="0" t="0" r="r" b="b"/>
            <a:pathLst>
              <a:path w="375" h="654">
                <a:moveTo>
                  <a:pt x="0" y="168"/>
                </a:moveTo>
                <a:lnTo>
                  <a:pt x="162" y="606"/>
                </a:lnTo>
                <a:lnTo>
                  <a:pt x="114" y="654"/>
                </a:lnTo>
                <a:lnTo>
                  <a:pt x="294" y="609"/>
                </a:lnTo>
                <a:lnTo>
                  <a:pt x="375" y="399"/>
                </a:lnTo>
                <a:lnTo>
                  <a:pt x="321" y="441"/>
                </a:lnTo>
                <a:lnTo>
                  <a:pt x="159" y="0"/>
                </a:lnTo>
                <a:lnTo>
                  <a:pt x="0" y="168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AutoShape 49"/>
          <p:cNvSpPr>
            <a:spLocks noChangeAspect="1" noChangeArrowheads="1"/>
          </p:cNvSpPr>
          <p:nvPr/>
        </p:nvSpPr>
        <p:spPr bwMode="auto">
          <a:xfrm>
            <a:off x="6180138" y="1673225"/>
            <a:ext cx="1828800" cy="608013"/>
          </a:xfrm>
          <a:prstGeom prst="cube">
            <a:avLst>
              <a:gd name="adj" fmla="val 81667"/>
            </a:avLst>
          </a:prstGeom>
          <a:gradFill rotWithShape="0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2" name="Freeform 50"/>
          <p:cNvSpPr>
            <a:spLocks noChangeAspect="1"/>
          </p:cNvSpPr>
          <p:nvPr/>
        </p:nvSpPr>
        <p:spPr bwMode="auto">
          <a:xfrm>
            <a:off x="6237288" y="1169988"/>
            <a:ext cx="1646237" cy="857250"/>
          </a:xfrm>
          <a:custGeom>
            <a:avLst/>
            <a:gdLst/>
            <a:ahLst/>
            <a:cxnLst>
              <a:cxn ang="0">
                <a:pos x="156" y="99"/>
              </a:cxn>
              <a:cxn ang="0">
                <a:pos x="678" y="507"/>
              </a:cxn>
              <a:cxn ang="0">
                <a:pos x="1185" y="114"/>
              </a:cxn>
              <a:cxn ang="0">
                <a:pos x="1296" y="0"/>
              </a:cxn>
              <a:cxn ang="0">
                <a:pos x="1275" y="78"/>
              </a:cxn>
              <a:cxn ang="0">
                <a:pos x="873" y="423"/>
              </a:cxn>
              <a:cxn ang="0">
                <a:pos x="1038" y="264"/>
              </a:cxn>
              <a:cxn ang="0">
                <a:pos x="519" y="675"/>
              </a:cxn>
              <a:cxn ang="0">
                <a:pos x="0" y="249"/>
              </a:cxn>
              <a:cxn ang="0">
                <a:pos x="156" y="99"/>
              </a:cxn>
            </a:cxnLst>
            <a:rect l="0" t="0" r="r" b="b"/>
            <a:pathLst>
              <a:path w="1296" h="675">
                <a:moveTo>
                  <a:pt x="156" y="99"/>
                </a:moveTo>
                <a:lnTo>
                  <a:pt x="678" y="507"/>
                </a:lnTo>
                <a:lnTo>
                  <a:pt x="1185" y="114"/>
                </a:lnTo>
                <a:lnTo>
                  <a:pt x="1296" y="0"/>
                </a:lnTo>
                <a:lnTo>
                  <a:pt x="1275" y="78"/>
                </a:lnTo>
                <a:lnTo>
                  <a:pt x="873" y="423"/>
                </a:lnTo>
                <a:lnTo>
                  <a:pt x="1038" y="264"/>
                </a:lnTo>
                <a:lnTo>
                  <a:pt x="519" y="675"/>
                </a:lnTo>
                <a:lnTo>
                  <a:pt x="0" y="249"/>
                </a:lnTo>
                <a:lnTo>
                  <a:pt x="156" y="99"/>
                </a:ln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Line 51"/>
          <p:cNvSpPr>
            <a:spLocks noChangeAspect="1" noChangeShapeType="1"/>
          </p:cNvSpPr>
          <p:nvPr/>
        </p:nvSpPr>
        <p:spPr bwMode="auto">
          <a:xfrm>
            <a:off x="6896100" y="2022475"/>
            <a:ext cx="111125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Line 52"/>
          <p:cNvSpPr>
            <a:spLocks noChangeAspect="1" noChangeShapeType="1"/>
          </p:cNvSpPr>
          <p:nvPr/>
        </p:nvSpPr>
        <p:spPr bwMode="auto">
          <a:xfrm flipH="1" flipV="1">
            <a:off x="7094538" y="1809750"/>
            <a:ext cx="177800" cy="4794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6169025" y="2408238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q &gt; q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crit</a:t>
            </a:r>
            <a:endParaRPr lang="en-US" sz="2400" b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14500" y="3128963"/>
            <a:ext cx="4297363" cy="3154362"/>
            <a:chOff x="1714500" y="3128963"/>
            <a:chExt cx="4297363" cy="3154362"/>
          </a:xfrm>
        </p:grpSpPr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2411413" y="3128963"/>
              <a:ext cx="3559175" cy="2795587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 flipV="1">
              <a:off x="2597150" y="3800475"/>
              <a:ext cx="1260475" cy="158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3859213" y="3802063"/>
              <a:ext cx="1636712" cy="18367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5721350" y="5946775"/>
              <a:ext cx="2905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3374" name="Text Box 62"/>
            <p:cNvSpPr txBox="1">
              <a:spLocks noChangeArrowheads="1"/>
            </p:cNvSpPr>
            <p:nvPr/>
          </p:nvSpPr>
          <p:spPr bwMode="auto">
            <a:xfrm>
              <a:off x="1714500" y="3230563"/>
              <a:ext cx="506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I(</a:t>
              </a:r>
              <a:r>
                <a:rPr lang="en-US" sz="160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>
              <a:off x="3857625" y="3473450"/>
              <a:ext cx="0" cy="1049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3705225" y="4581525"/>
              <a:ext cx="6270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600" b="0" baseline="-25000">
                  <a:solidFill>
                    <a:schemeClr val="tx1"/>
                  </a:solidFill>
                  <a:latin typeface="Times New Roman" pitchFamily="18" charset="0"/>
                </a:rPr>
                <a:t>crit</a:t>
              </a:r>
              <a:endParaRPr lang="en-US" sz="1600" b="0">
                <a:solidFill>
                  <a:schemeClr val="tx1"/>
                </a:solidFill>
                <a:latin typeface="Symbol" pitchFamily="18" charset="2"/>
              </a:endParaRPr>
            </a:p>
            <a:p>
              <a:endParaRPr lang="en-US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 flipH="1">
              <a:off x="3000375" y="4386263"/>
              <a:ext cx="849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>
              <a:off x="3894138" y="3540125"/>
              <a:ext cx="847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79" name="Text Box 67"/>
            <p:cNvSpPr txBox="1">
              <a:spLocks noChangeArrowheads="1"/>
            </p:cNvSpPr>
            <p:nvPr/>
          </p:nvSpPr>
          <p:spPr bwMode="auto">
            <a:xfrm>
              <a:off x="2652713" y="3867150"/>
              <a:ext cx="1033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Reflection</a:t>
              </a:r>
            </a:p>
          </p:txBody>
        </p:sp>
        <p:sp>
          <p:nvSpPr>
            <p:cNvPr id="13380" name="Text Box 68"/>
            <p:cNvSpPr txBox="1">
              <a:spLocks noChangeArrowheads="1"/>
            </p:cNvSpPr>
            <p:nvPr/>
          </p:nvSpPr>
          <p:spPr bwMode="auto">
            <a:xfrm>
              <a:off x="4797425" y="3284538"/>
              <a:ext cx="104457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Reflection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&amp;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  <a:latin typeface="Times New Roman" pitchFamily="18" charset="0"/>
                </a:rPr>
                <a:t>Refraction</a:t>
              </a:r>
            </a:p>
          </p:txBody>
        </p:sp>
      </p:grp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>
            <a:off x="569913" y="6530975"/>
            <a:ext cx="8159750" cy="4763"/>
          </a:xfrm>
          <a:prstGeom prst="line">
            <a:avLst/>
          </a:prstGeom>
          <a:noFill/>
          <a:ln w="57150" cmpd="thinThick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562" y="4500748"/>
            <a:ext cx="1515417" cy="691243"/>
          </a:xfrm>
          <a:prstGeom prst="rect">
            <a:avLst/>
          </a:prstGeom>
          <a:noFill/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311150" y="71913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The Neutron</a:t>
            </a:r>
          </a:p>
        </p:txBody>
      </p: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2827338" y="754063"/>
            <a:ext cx="127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600">
                <a:solidFill>
                  <a:srgbClr val="0066FF"/>
                </a:solidFill>
              </a:rPr>
              <a:t>Reflectivity</a:t>
            </a: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2714625" y="727075"/>
            <a:ext cx="0" cy="39211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2679700" y="1263650"/>
            <a:ext cx="301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Structural information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7500" y="2085975"/>
            <a:ext cx="3498850" cy="2609850"/>
            <a:chOff x="317500" y="2085975"/>
            <a:chExt cx="3498850" cy="2609850"/>
          </a:xfrm>
        </p:grpSpPr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411163" y="3359150"/>
              <a:ext cx="1917700" cy="642938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715963" y="2906713"/>
              <a:ext cx="623887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 flipH="1">
              <a:off x="1330325" y="2911475"/>
              <a:ext cx="623888" cy="452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9" name="Line 141"/>
            <p:cNvSpPr>
              <a:spLocks noChangeShapeType="1"/>
            </p:cNvSpPr>
            <p:nvPr/>
          </p:nvSpPr>
          <p:spPr bwMode="auto">
            <a:xfrm>
              <a:off x="1335088" y="3354388"/>
              <a:ext cx="200025" cy="59055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2828925" y="3379788"/>
              <a:ext cx="987425" cy="131603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0"/>
                </a:cxn>
                <a:cxn ang="0">
                  <a:pos x="0" y="501"/>
                </a:cxn>
              </a:cxnLst>
              <a:rect l="0" t="0" r="r" b="b"/>
              <a:pathLst>
                <a:path w="474" h="501">
                  <a:moveTo>
                    <a:pt x="474" y="0"/>
                  </a:moveTo>
                  <a:lnTo>
                    <a:pt x="0" y="0"/>
                  </a:lnTo>
                  <a:lnTo>
                    <a:pt x="0" y="50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2871788" y="3381375"/>
              <a:ext cx="500062" cy="1004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4"/>
                </a:cxn>
                <a:cxn ang="0">
                  <a:pos x="315" y="246"/>
                </a:cxn>
                <a:cxn ang="0">
                  <a:pos x="315" y="633"/>
                </a:cxn>
              </a:cxnLst>
              <a:rect l="0" t="0" r="r" b="b"/>
              <a:pathLst>
                <a:path w="315" h="633">
                  <a:moveTo>
                    <a:pt x="0" y="0"/>
                  </a:moveTo>
                  <a:lnTo>
                    <a:pt x="0" y="204"/>
                  </a:lnTo>
                  <a:lnTo>
                    <a:pt x="315" y="246"/>
                  </a:lnTo>
                  <a:lnTo>
                    <a:pt x="315" y="633"/>
                  </a:ln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2" name="Text Box 144"/>
            <p:cNvSpPr txBox="1">
              <a:spLocks noChangeArrowheads="1"/>
            </p:cNvSpPr>
            <p:nvPr/>
          </p:nvSpPr>
          <p:spPr bwMode="auto">
            <a:xfrm>
              <a:off x="2997200" y="29892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2193" name="Text Box 145"/>
            <p:cNvSpPr txBox="1">
              <a:spLocks noChangeArrowheads="1"/>
            </p:cNvSpPr>
            <p:nvPr/>
          </p:nvSpPr>
          <p:spPr bwMode="auto">
            <a:xfrm>
              <a:off x="2460625" y="3995738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endParaRPr lang="en-US" sz="2400" b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317500" y="2085975"/>
              <a:ext cx="1987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  <a:latin typeface="Verdana" pitchFamily="34" charset="0"/>
                </a:rPr>
                <a:t>Simplest Case</a:t>
              </a:r>
            </a:p>
          </p:txBody>
        </p:sp>
      </p:grpSp>
      <p:sp>
        <p:nvSpPr>
          <p:cNvPr id="2205" name="Line 157"/>
          <p:cNvSpPr>
            <a:spLocks noChangeShapeType="1"/>
          </p:cNvSpPr>
          <p:nvPr/>
        </p:nvSpPr>
        <p:spPr bwMode="auto">
          <a:xfrm>
            <a:off x="5619750" y="1524000"/>
            <a:ext cx="388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5816600" y="1262063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>
            <a:off x="5789613" y="1189038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>
                <a:solidFill>
                  <a:schemeClr val="tx1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6102350" y="1271588"/>
            <a:ext cx="200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to the surface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477838" y="5554663"/>
            <a:ext cx="528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Lateral structure give rise to Off - Specular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72013" y="2122488"/>
            <a:ext cx="3811587" cy="2935287"/>
            <a:chOff x="4672013" y="2122488"/>
            <a:chExt cx="3811587" cy="2935287"/>
          </a:xfrm>
        </p:grpSpPr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5840413" y="2122488"/>
              <a:ext cx="19954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  <a:latin typeface="Verdana" pitchFamily="34" charset="0"/>
                </a:rPr>
                <a:t>Complex Case</a:t>
              </a:r>
            </a:p>
          </p:txBody>
        </p:sp>
        <p:grpSp>
          <p:nvGrpSpPr>
            <p:cNvPr id="2" name="Group 147"/>
            <p:cNvGrpSpPr>
              <a:grpSpLocks/>
            </p:cNvGrpSpPr>
            <p:nvPr/>
          </p:nvGrpSpPr>
          <p:grpSpPr bwMode="auto">
            <a:xfrm>
              <a:off x="6350000" y="3368675"/>
              <a:ext cx="2133600" cy="1320800"/>
              <a:chOff x="3570" y="3082"/>
              <a:chExt cx="1344" cy="550"/>
            </a:xfrm>
          </p:grpSpPr>
          <p:sp>
            <p:nvSpPr>
              <p:cNvPr id="2196" name="Rectangle 148"/>
              <p:cNvSpPr>
                <a:spLocks noChangeArrowheads="1"/>
              </p:cNvSpPr>
              <p:nvPr/>
            </p:nvSpPr>
            <p:spPr bwMode="auto">
              <a:xfrm>
                <a:off x="3570" y="3082"/>
                <a:ext cx="1344" cy="13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7" name="Rectangle 149"/>
              <p:cNvSpPr>
                <a:spLocks noChangeArrowheads="1"/>
              </p:cNvSpPr>
              <p:nvPr/>
            </p:nvSpPr>
            <p:spPr bwMode="auto">
              <a:xfrm>
                <a:off x="3570" y="3218"/>
                <a:ext cx="1344" cy="13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CC33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3570" y="3356"/>
                <a:ext cx="1344" cy="138"/>
              </a:xfrm>
              <a:prstGeom prst="rect">
                <a:avLst/>
              </a:prstGeom>
              <a:gradFill rotWithShape="0">
                <a:gsLst>
                  <a:gs pos="0">
                    <a:srgbClr val="CC3300"/>
                  </a:gs>
                  <a:gs pos="100000">
                    <a:srgbClr val="33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9" name="Rectangle 151"/>
              <p:cNvSpPr>
                <a:spLocks noChangeArrowheads="1"/>
              </p:cNvSpPr>
              <p:nvPr/>
            </p:nvSpPr>
            <p:spPr bwMode="auto">
              <a:xfrm>
                <a:off x="3570" y="3494"/>
                <a:ext cx="1344" cy="138"/>
              </a:xfrm>
              <a:prstGeom prst="rect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040313" y="3333750"/>
              <a:ext cx="938212" cy="17240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0"/>
                </a:cxn>
                <a:cxn ang="0">
                  <a:pos x="0" y="501"/>
                </a:cxn>
              </a:cxnLst>
              <a:rect l="0" t="0" r="r" b="b"/>
              <a:pathLst>
                <a:path w="474" h="501">
                  <a:moveTo>
                    <a:pt x="474" y="0"/>
                  </a:moveTo>
                  <a:lnTo>
                    <a:pt x="0" y="0"/>
                  </a:lnTo>
                  <a:lnTo>
                    <a:pt x="0" y="50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" name="Text Box 153"/>
            <p:cNvSpPr txBox="1">
              <a:spLocks noChangeArrowheads="1"/>
            </p:cNvSpPr>
            <p:nvPr/>
          </p:nvSpPr>
          <p:spPr bwMode="auto">
            <a:xfrm>
              <a:off x="5395913" y="2981325"/>
              <a:ext cx="309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2202" name="Text Box 154"/>
            <p:cNvSpPr txBox="1">
              <a:spLocks noChangeArrowheads="1"/>
            </p:cNvSpPr>
            <p:nvPr/>
          </p:nvSpPr>
          <p:spPr bwMode="auto">
            <a:xfrm>
              <a:off x="4672013" y="4048125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endParaRPr lang="en-US" sz="2400" b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135563" y="3333750"/>
              <a:ext cx="833437" cy="1685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4"/>
                </a:cxn>
                <a:cxn ang="0">
                  <a:pos x="525" y="201"/>
                </a:cxn>
                <a:cxn ang="0">
                  <a:pos x="525" y="258"/>
                </a:cxn>
                <a:cxn ang="0">
                  <a:pos x="339" y="315"/>
                </a:cxn>
                <a:cxn ang="0">
                  <a:pos x="339" y="456"/>
                </a:cxn>
                <a:cxn ang="0">
                  <a:pos x="402" y="501"/>
                </a:cxn>
                <a:cxn ang="0">
                  <a:pos x="399" y="636"/>
                </a:cxn>
                <a:cxn ang="0">
                  <a:pos x="114" y="723"/>
                </a:cxn>
                <a:cxn ang="0">
                  <a:pos x="114" y="870"/>
                </a:cxn>
                <a:cxn ang="0">
                  <a:pos x="252" y="960"/>
                </a:cxn>
                <a:cxn ang="0">
                  <a:pos x="252" y="1062"/>
                </a:cxn>
              </a:cxnLst>
              <a:rect l="0" t="0" r="r" b="b"/>
              <a:pathLst>
                <a:path w="525" h="1062">
                  <a:moveTo>
                    <a:pt x="0" y="0"/>
                  </a:moveTo>
                  <a:lnTo>
                    <a:pt x="0" y="174"/>
                  </a:lnTo>
                  <a:lnTo>
                    <a:pt x="525" y="201"/>
                  </a:lnTo>
                  <a:lnTo>
                    <a:pt x="525" y="258"/>
                  </a:lnTo>
                  <a:lnTo>
                    <a:pt x="339" y="315"/>
                  </a:lnTo>
                  <a:lnTo>
                    <a:pt x="339" y="456"/>
                  </a:lnTo>
                  <a:lnTo>
                    <a:pt x="402" y="501"/>
                  </a:lnTo>
                  <a:lnTo>
                    <a:pt x="399" y="636"/>
                  </a:lnTo>
                  <a:lnTo>
                    <a:pt x="114" y="723"/>
                  </a:lnTo>
                  <a:lnTo>
                    <a:pt x="114" y="870"/>
                  </a:lnTo>
                  <a:lnTo>
                    <a:pt x="252" y="960"/>
                  </a:lnTo>
                  <a:lnTo>
                    <a:pt x="252" y="1062"/>
                  </a:ln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0" name="Line 162"/>
            <p:cNvSpPr>
              <a:spLocks noChangeShapeType="1"/>
            </p:cNvSpPr>
            <p:nvPr/>
          </p:nvSpPr>
          <p:spPr bwMode="auto">
            <a:xfrm>
              <a:off x="6672263" y="2970213"/>
              <a:ext cx="623887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1" name="Line 163"/>
            <p:cNvSpPr>
              <a:spLocks noChangeShapeType="1"/>
            </p:cNvSpPr>
            <p:nvPr/>
          </p:nvSpPr>
          <p:spPr bwMode="auto">
            <a:xfrm flipH="1">
              <a:off x="7286625" y="2974975"/>
              <a:ext cx="623888" cy="452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" name="Line 164"/>
            <p:cNvSpPr>
              <a:spLocks noChangeShapeType="1"/>
            </p:cNvSpPr>
            <p:nvPr/>
          </p:nvSpPr>
          <p:spPr bwMode="auto">
            <a:xfrm>
              <a:off x="7291388" y="3417888"/>
              <a:ext cx="492125" cy="76835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569913" y="6530975"/>
            <a:ext cx="8159750" cy="4763"/>
          </a:xfrm>
          <a:prstGeom prst="line">
            <a:avLst/>
          </a:prstGeom>
          <a:noFill/>
          <a:ln w="57150" cmpd="thinThick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9550" y="69373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ntique Olive" pitchFamily="34" charset="0"/>
              </a:rPr>
              <a:t>The Reflectivity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827338" y="754063"/>
            <a:ext cx="151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600">
                <a:solidFill>
                  <a:srgbClr val="0066FF"/>
                </a:solidFill>
              </a:rPr>
              <a:t>Data Analysis</a:t>
            </a:r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2816225" y="714375"/>
            <a:ext cx="0" cy="39211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3749675" y="1733550"/>
            <a:ext cx="160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Ideal world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49700" y="1463675"/>
            <a:ext cx="4043363" cy="2089150"/>
            <a:chOff x="3949700" y="1463675"/>
            <a:chExt cx="4043363" cy="2089150"/>
          </a:xfrm>
        </p:grpSpPr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767388" y="1463675"/>
              <a:ext cx="2225675" cy="1631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5827713" y="1797050"/>
              <a:ext cx="2028825" cy="1050925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328" y="662"/>
                </a:cxn>
                <a:cxn ang="0">
                  <a:pos x="328" y="0"/>
                </a:cxn>
                <a:cxn ang="0">
                  <a:pos x="522" y="0"/>
                </a:cxn>
                <a:cxn ang="0">
                  <a:pos x="717" y="366"/>
                </a:cxn>
                <a:cxn ang="0">
                  <a:pos x="982" y="475"/>
                </a:cxn>
                <a:cxn ang="0">
                  <a:pos x="1060" y="584"/>
                </a:cxn>
                <a:cxn ang="0">
                  <a:pos x="1278" y="592"/>
                </a:cxn>
              </a:cxnLst>
              <a:rect l="0" t="0" r="r" b="b"/>
              <a:pathLst>
                <a:path w="1278" h="662">
                  <a:moveTo>
                    <a:pt x="0" y="662"/>
                  </a:moveTo>
                  <a:lnTo>
                    <a:pt x="328" y="662"/>
                  </a:lnTo>
                  <a:lnTo>
                    <a:pt x="328" y="0"/>
                  </a:lnTo>
                  <a:lnTo>
                    <a:pt x="522" y="0"/>
                  </a:lnTo>
                  <a:lnTo>
                    <a:pt x="717" y="366"/>
                  </a:lnTo>
                  <a:lnTo>
                    <a:pt x="982" y="475"/>
                  </a:lnTo>
                  <a:lnTo>
                    <a:pt x="1060" y="584"/>
                  </a:lnTo>
                  <a:lnTo>
                    <a:pt x="1278" y="592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8" name="Text Box 52"/>
            <p:cNvSpPr txBox="1">
              <a:spLocks noChangeArrowheads="1"/>
            </p:cNvSpPr>
            <p:nvPr/>
          </p:nvSpPr>
          <p:spPr bwMode="auto">
            <a:xfrm>
              <a:off x="5324475" y="1982788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4389" name="Text Box 53"/>
            <p:cNvSpPr txBox="1">
              <a:spLocks noChangeArrowheads="1"/>
            </p:cNvSpPr>
            <p:nvPr/>
          </p:nvSpPr>
          <p:spPr bwMode="auto">
            <a:xfrm>
              <a:off x="6754813" y="318611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endParaRPr lang="en-US" sz="2400" b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3949700" y="2324100"/>
              <a:ext cx="1054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4700" y="3984625"/>
            <a:ext cx="7696200" cy="2089150"/>
            <a:chOff x="774700" y="3984625"/>
            <a:chExt cx="7696200" cy="2089150"/>
          </a:xfrm>
        </p:grpSpPr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1217613" y="3984625"/>
              <a:ext cx="2225675" cy="16319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4" name="Text Box 58"/>
            <p:cNvSpPr txBox="1">
              <a:spLocks noChangeArrowheads="1"/>
            </p:cNvSpPr>
            <p:nvPr/>
          </p:nvSpPr>
          <p:spPr bwMode="auto">
            <a:xfrm>
              <a:off x="774700" y="4503738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4395" name="Text Box 59"/>
            <p:cNvSpPr txBox="1">
              <a:spLocks noChangeArrowheads="1"/>
            </p:cNvSpPr>
            <p:nvPr/>
          </p:nvSpPr>
          <p:spPr bwMode="auto">
            <a:xfrm>
              <a:off x="2205038" y="570706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endParaRPr lang="en-US" sz="2400" b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1301750" y="4318000"/>
              <a:ext cx="2028825" cy="1050925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328" y="662"/>
                </a:cxn>
                <a:cxn ang="0">
                  <a:pos x="328" y="0"/>
                </a:cxn>
                <a:cxn ang="0">
                  <a:pos x="522" y="0"/>
                </a:cxn>
                <a:cxn ang="0">
                  <a:pos x="717" y="366"/>
                </a:cxn>
                <a:cxn ang="0">
                  <a:pos x="982" y="475"/>
                </a:cxn>
                <a:cxn ang="0">
                  <a:pos x="1060" y="584"/>
                </a:cxn>
                <a:cxn ang="0">
                  <a:pos x="1278" y="592"/>
                </a:cxn>
              </a:cxnLst>
              <a:rect l="0" t="0" r="r" b="b"/>
              <a:pathLst>
                <a:path w="1278" h="662">
                  <a:moveTo>
                    <a:pt x="0" y="662"/>
                  </a:moveTo>
                  <a:lnTo>
                    <a:pt x="328" y="662"/>
                  </a:lnTo>
                  <a:lnTo>
                    <a:pt x="328" y="0"/>
                  </a:lnTo>
                  <a:lnTo>
                    <a:pt x="522" y="0"/>
                  </a:lnTo>
                  <a:lnTo>
                    <a:pt x="717" y="366"/>
                  </a:lnTo>
                  <a:lnTo>
                    <a:pt x="982" y="475"/>
                  </a:lnTo>
                  <a:lnTo>
                    <a:pt x="1060" y="584"/>
                  </a:lnTo>
                  <a:lnTo>
                    <a:pt x="1278" y="592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1814513" y="4189413"/>
              <a:ext cx="1509712" cy="1176337"/>
            </a:xfrm>
            <a:custGeom>
              <a:avLst/>
              <a:gdLst/>
              <a:ahLst/>
              <a:cxnLst>
                <a:cxn ang="0">
                  <a:pos x="0" y="741"/>
                </a:cxn>
                <a:cxn ang="0">
                  <a:pos x="72" y="741"/>
                </a:cxn>
                <a:cxn ang="0">
                  <a:pos x="72" y="0"/>
                </a:cxn>
                <a:cxn ang="0">
                  <a:pos x="561" y="0"/>
                </a:cxn>
                <a:cxn ang="0">
                  <a:pos x="561" y="432"/>
                </a:cxn>
                <a:cxn ang="0">
                  <a:pos x="951" y="435"/>
                </a:cxn>
              </a:cxnLst>
              <a:rect l="0" t="0" r="r" b="b"/>
              <a:pathLst>
                <a:path w="951" h="741">
                  <a:moveTo>
                    <a:pt x="0" y="741"/>
                  </a:moveTo>
                  <a:lnTo>
                    <a:pt x="72" y="741"/>
                  </a:lnTo>
                  <a:lnTo>
                    <a:pt x="72" y="0"/>
                  </a:lnTo>
                  <a:lnTo>
                    <a:pt x="561" y="0"/>
                  </a:lnTo>
                  <a:lnTo>
                    <a:pt x="561" y="432"/>
                  </a:lnTo>
                  <a:lnTo>
                    <a:pt x="951" y="435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2271713" y="4189413"/>
              <a:ext cx="1062037" cy="971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92"/>
                </a:cxn>
                <a:cxn ang="0">
                  <a:pos x="339" y="492"/>
                </a:cxn>
                <a:cxn ang="0">
                  <a:pos x="339" y="612"/>
                </a:cxn>
                <a:cxn ang="0">
                  <a:pos x="669" y="612"/>
                </a:cxn>
              </a:cxnLst>
              <a:rect l="0" t="0" r="r" b="b"/>
              <a:pathLst>
                <a:path w="669" h="612">
                  <a:moveTo>
                    <a:pt x="0" y="0"/>
                  </a:moveTo>
                  <a:lnTo>
                    <a:pt x="3" y="492"/>
                  </a:lnTo>
                  <a:lnTo>
                    <a:pt x="339" y="492"/>
                  </a:lnTo>
                  <a:lnTo>
                    <a:pt x="339" y="612"/>
                  </a:lnTo>
                  <a:lnTo>
                    <a:pt x="669" y="61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4035425" y="5416550"/>
              <a:ext cx="3679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  <a:latin typeface="Verdana" pitchFamily="34" charset="0"/>
                </a:rPr>
                <a:t>Proposed a model and compare with the data</a:t>
              </a:r>
            </a:p>
          </p:txBody>
        </p:sp>
        <p:sp>
          <p:nvSpPr>
            <p:cNvPr id="14400" name="Text Box 64"/>
            <p:cNvSpPr txBox="1">
              <a:spLocks noChangeArrowheads="1"/>
            </p:cNvSpPr>
            <p:nvPr/>
          </p:nvSpPr>
          <p:spPr bwMode="auto">
            <a:xfrm>
              <a:off x="3971925" y="4108450"/>
              <a:ext cx="449897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  <a:latin typeface="Verdana" pitchFamily="34" charset="0"/>
                </a:rPr>
                <a:t>Optical matrix method</a:t>
              </a:r>
            </a:p>
            <a:p>
              <a:endParaRPr lang="en-US" sz="1200" b="0">
                <a:solidFill>
                  <a:schemeClr val="tx1"/>
                </a:solidFill>
                <a:latin typeface="Verdana" pitchFamily="34" charset="0"/>
              </a:endParaRPr>
            </a:p>
            <a:p>
              <a:r>
                <a:rPr lang="en-US" sz="1200" b="0">
                  <a:solidFill>
                    <a:schemeClr val="tx1"/>
                  </a:solidFill>
                  <a:latin typeface="Verdana" pitchFamily="34" charset="0"/>
                </a:rPr>
                <a:t>The transmission and reflection from one layer to the next is described as a matrix multiplication product.</a:t>
              </a:r>
            </a:p>
          </p:txBody>
        </p:sp>
      </p:grp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447675" y="1092200"/>
            <a:ext cx="80422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569913" y="6530975"/>
            <a:ext cx="8159750" cy="4763"/>
          </a:xfrm>
          <a:prstGeom prst="line">
            <a:avLst/>
          </a:prstGeom>
          <a:noFill/>
          <a:ln w="57150" cmpd="thinThick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39863"/>
            <a:ext cx="27432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447675" y="246063"/>
            <a:ext cx="8043863" cy="303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1200" b="1" i="1" dirty="0" smtClean="0">
                <a:solidFill>
                  <a:srgbClr val="FFFF00"/>
                </a:solidFill>
                <a:latin typeface="Verdana" pitchFamily="34" charset="0"/>
              </a:rPr>
              <a:t>Neutron </a:t>
            </a:r>
            <a:r>
              <a:rPr lang="en-US" sz="1200" b="1" i="1" dirty="0">
                <a:solidFill>
                  <a:srgbClr val="FFFF00"/>
                </a:solidFill>
                <a:latin typeface="Verdana" pitchFamily="34" charset="0"/>
              </a:rPr>
              <a:t>Reflectivity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5601" y="1885950"/>
            <a:ext cx="6340574" cy="781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80" y="1988766"/>
            <a:ext cx="1394295" cy="7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835" y="2014977"/>
            <a:ext cx="1521741" cy="7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616" y="2195547"/>
            <a:ext cx="2064621" cy="3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1104405" y="1436914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Scattering length density  A</a:t>
            </a:r>
            <a:r>
              <a:rPr lang="en-GB" baseline="30000" dirty="0" smtClean="0"/>
              <a:t>2</a:t>
            </a:r>
            <a:endParaRPr lang="en-US" baseline="30000" dirty="0"/>
          </a:p>
        </p:txBody>
      </p:sp>
      <p:sp>
        <p:nvSpPr>
          <p:cNvPr id="79" name="TextBox 78"/>
          <p:cNvSpPr txBox="1"/>
          <p:nvPr/>
        </p:nvSpPr>
        <p:spPr>
          <a:xfrm>
            <a:off x="5985164" y="144879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Critical angle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306286" y="353884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variation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6016143" y="4096055"/>
            <a:ext cx="1628775" cy="1343025"/>
            <a:chOff x="6016143" y="4096055"/>
            <a:chExt cx="1628775" cy="1343025"/>
          </a:xfrm>
        </p:grpSpPr>
        <p:sp>
          <p:nvSpPr>
            <p:cNvPr id="53" name="Rectangle 52"/>
            <p:cNvSpPr/>
            <p:nvPr/>
          </p:nvSpPr>
          <p:spPr>
            <a:xfrm>
              <a:off x="6016143" y="4096055"/>
              <a:ext cx="1628775" cy="6762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16143" y="4762805"/>
              <a:ext cx="1628775" cy="676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6107387" y="4554585"/>
              <a:ext cx="1410814" cy="370437"/>
              <a:chOff x="6713029" y="3343301"/>
              <a:chExt cx="1410814" cy="37043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6630295" y="3463668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6724173" y="3462449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6930744" y="356294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rot="5400000">
                <a:off x="6865822" y="347356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6959700" y="347234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7726391" y="3539194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7661469" y="3449812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7755347" y="3448593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7961918" y="356096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rot="5400000">
                <a:off x="7896996" y="347158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7990874" y="347036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7415653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>
                <a:off x="7350731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7444609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7166271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rot="5400000">
                <a:off x="7101349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7195227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6713029" y="3570863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2384463" y="4111904"/>
            <a:ext cx="1628775" cy="1343025"/>
            <a:chOff x="2384463" y="4111904"/>
            <a:chExt cx="1628775" cy="1343025"/>
          </a:xfrm>
        </p:grpSpPr>
        <p:sp>
          <p:nvSpPr>
            <p:cNvPr id="7" name="Rectangle 6"/>
            <p:cNvSpPr/>
            <p:nvPr/>
          </p:nvSpPr>
          <p:spPr>
            <a:xfrm>
              <a:off x="2384463" y="4111904"/>
              <a:ext cx="1628775" cy="6762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84463" y="4778654"/>
              <a:ext cx="1628775" cy="6762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495308" y="4552604"/>
              <a:ext cx="1410814" cy="370437"/>
              <a:chOff x="6713029" y="3343301"/>
              <a:chExt cx="1410814" cy="370437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>
                <a:off x="6630295" y="3463668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6724173" y="3462449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6930744" y="356294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rot="5400000">
                <a:off x="6865822" y="347356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6959700" y="347234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7726391" y="3539194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5400000">
                <a:off x="7661469" y="3449812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7755347" y="3448593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7961918" y="356096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5400000">
                <a:off x="7896996" y="347158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>
                <a:off x="7990874" y="347036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/>
              <p:nvPr/>
            </p:nvSpPr>
            <p:spPr>
              <a:xfrm>
                <a:off x="7415653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5400000">
                <a:off x="7350731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7444609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7" name="Oval 156"/>
              <p:cNvSpPr/>
              <p:nvPr/>
            </p:nvSpPr>
            <p:spPr>
              <a:xfrm>
                <a:off x="7166271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rot="5400000">
                <a:off x="7101349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7195227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0" name="Oval 159"/>
              <p:cNvSpPr/>
              <p:nvPr/>
            </p:nvSpPr>
            <p:spPr>
              <a:xfrm>
                <a:off x="6713029" y="3570863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4253180" y="4103369"/>
            <a:ext cx="1628775" cy="1343025"/>
            <a:chOff x="4253180" y="4103369"/>
            <a:chExt cx="1628775" cy="1343025"/>
          </a:xfrm>
        </p:grpSpPr>
        <p:sp>
          <p:nvSpPr>
            <p:cNvPr id="31" name="Rectangle 30"/>
            <p:cNvSpPr/>
            <p:nvPr/>
          </p:nvSpPr>
          <p:spPr>
            <a:xfrm>
              <a:off x="4253180" y="4103369"/>
              <a:ext cx="1628775" cy="6762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53180" y="4770119"/>
              <a:ext cx="1628775" cy="6762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335986" y="4552605"/>
              <a:ext cx="1410814" cy="370437"/>
              <a:chOff x="6713029" y="3343301"/>
              <a:chExt cx="1410814" cy="370437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rot="5400000">
                <a:off x="6630295" y="3463668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6724173" y="3462449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4" name="Oval 163"/>
              <p:cNvSpPr/>
              <p:nvPr/>
            </p:nvSpPr>
            <p:spPr>
              <a:xfrm>
                <a:off x="6930744" y="356294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rot="5400000">
                <a:off x="6865822" y="347356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6959700" y="347234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7726391" y="3539194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 rot="5400000">
                <a:off x="7661469" y="3449812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>
                <a:off x="7755347" y="3448593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7961918" y="3560967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rot="5400000">
                <a:off x="7896996" y="3471585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7990874" y="3470366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>
                <a:off x="7415653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Connector 173"/>
              <p:cNvCxnSpPr/>
              <p:nvPr/>
            </p:nvCxnSpPr>
            <p:spPr>
              <a:xfrm rot="5400000">
                <a:off x="7350731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7444609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/>
              <p:nvPr/>
            </p:nvSpPr>
            <p:spPr>
              <a:xfrm>
                <a:off x="7166271" y="3525342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rot="5400000">
                <a:off x="7101349" y="3435960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7195227" y="3434741"/>
                <a:ext cx="190196" cy="73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6713029" y="3570863"/>
                <a:ext cx="161925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1718</Words>
  <Application>Microsoft Office PowerPoint</Application>
  <PresentationFormat>On-screen Show (4:3)</PresentationFormat>
  <Paragraphs>372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Default Design</vt:lpstr>
      <vt:lpstr>Microsoft Equation 3.0</vt:lpstr>
      <vt:lpstr>Equation</vt:lpstr>
      <vt:lpstr>SPW 6.0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Queen MAry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Queen MAry</dc:creator>
  <cp:lastModifiedBy>Queen MAry</cp:lastModifiedBy>
  <cp:revision>354</cp:revision>
  <dcterms:created xsi:type="dcterms:W3CDTF">2007-03-01T14:15:25Z</dcterms:created>
  <dcterms:modified xsi:type="dcterms:W3CDTF">2011-04-18T07:58:59Z</dcterms:modified>
</cp:coreProperties>
</file>